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7" r:id="rId3"/>
    <p:sldId id="264" r:id="rId4"/>
    <p:sldId id="263" r:id="rId5"/>
    <p:sldId id="256" r:id="rId6"/>
    <p:sldId id="261" r:id="rId7"/>
    <p:sldId id="259" r:id="rId8"/>
    <p:sldId id="260" r:id="rId9"/>
    <p:sldId id="258"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ABEAA-FB50-4792-9903-02BD65060CE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BFAB07B-4588-43A5-8440-7BD2FFF443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9D70673-2CF6-432A-81F2-C66905160115}"/>
              </a:ext>
            </a:extLst>
          </p:cNvPr>
          <p:cNvSpPr>
            <a:spLocks noGrp="1"/>
          </p:cNvSpPr>
          <p:nvPr>
            <p:ph type="dt" sz="half" idx="10"/>
          </p:nvPr>
        </p:nvSpPr>
        <p:spPr/>
        <p:txBody>
          <a:bodyPr/>
          <a:lstStyle/>
          <a:p>
            <a:fld id="{6C6D772F-B222-4AB4-A975-C151C7F99B07}" type="datetimeFigureOut">
              <a:rPr lang="zh-CN" altLang="en-US" smtClean="0"/>
              <a:t>2021/10/4</a:t>
            </a:fld>
            <a:endParaRPr lang="zh-CN" altLang="en-US"/>
          </a:p>
        </p:txBody>
      </p:sp>
      <p:sp>
        <p:nvSpPr>
          <p:cNvPr id="5" name="页脚占位符 4">
            <a:extLst>
              <a:ext uri="{FF2B5EF4-FFF2-40B4-BE49-F238E27FC236}">
                <a16:creationId xmlns:a16="http://schemas.microsoft.com/office/drawing/2014/main" id="{165FC414-49DF-4A07-8081-DF58EF07DB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F4CB24-0CFC-4345-AD26-5AB1B732512B}"/>
              </a:ext>
            </a:extLst>
          </p:cNvPr>
          <p:cNvSpPr>
            <a:spLocks noGrp="1"/>
          </p:cNvSpPr>
          <p:nvPr>
            <p:ph type="sldNum" sz="quarter" idx="12"/>
          </p:nvPr>
        </p:nvSpPr>
        <p:spPr/>
        <p:txBody>
          <a:body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3833105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3A767-A836-4D7A-B1FF-9D128695A68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2E3C5B9-EE60-41D7-A394-21175460E9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0796D4-9989-4CED-8EDF-D9B51D8F6846}"/>
              </a:ext>
            </a:extLst>
          </p:cNvPr>
          <p:cNvSpPr>
            <a:spLocks noGrp="1"/>
          </p:cNvSpPr>
          <p:nvPr>
            <p:ph type="dt" sz="half" idx="10"/>
          </p:nvPr>
        </p:nvSpPr>
        <p:spPr/>
        <p:txBody>
          <a:bodyPr/>
          <a:lstStyle/>
          <a:p>
            <a:fld id="{6C6D772F-B222-4AB4-A975-C151C7F99B07}" type="datetimeFigureOut">
              <a:rPr lang="zh-CN" altLang="en-US" smtClean="0"/>
              <a:t>2021/10/4</a:t>
            </a:fld>
            <a:endParaRPr lang="zh-CN" altLang="en-US"/>
          </a:p>
        </p:txBody>
      </p:sp>
      <p:sp>
        <p:nvSpPr>
          <p:cNvPr id="5" name="页脚占位符 4">
            <a:extLst>
              <a:ext uri="{FF2B5EF4-FFF2-40B4-BE49-F238E27FC236}">
                <a16:creationId xmlns:a16="http://schemas.microsoft.com/office/drawing/2014/main" id="{6D16500A-E3E5-444F-969F-15FDF3C28E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7803CB-04E5-42A5-B755-662DEF010458}"/>
              </a:ext>
            </a:extLst>
          </p:cNvPr>
          <p:cNvSpPr>
            <a:spLocks noGrp="1"/>
          </p:cNvSpPr>
          <p:nvPr>
            <p:ph type="sldNum" sz="quarter" idx="12"/>
          </p:nvPr>
        </p:nvSpPr>
        <p:spPr/>
        <p:txBody>
          <a:body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154187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009BCB-827C-41C8-A936-5C88243233E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AA024A-F0EB-4203-8559-76B3EDA7D89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0186B0-DE92-42A4-9A60-948ED00AEA84}"/>
              </a:ext>
            </a:extLst>
          </p:cNvPr>
          <p:cNvSpPr>
            <a:spLocks noGrp="1"/>
          </p:cNvSpPr>
          <p:nvPr>
            <p:ph type="dt" sz="half" idx="10"/>
          </p:nvPr>
        </p:nvSpPr>
        <p:spPr/>
        <p:txBody>
          <a:bodyPr/>
          <a:lstStyle/>
          <a:p>
            <a:fld id="{6C6D772F-B222-4AB4-A975-C151C7F99B07}" type="datetimeFigureOut">
              <a:rPr lang="zh-CN" altLang="en-US" smtClean="0"/>
              <a:t>2021/10/4</a:t>
            </a:fld>
            <a:endParaRPr lang="zh-CN" altLang="en-US"/>
          </a:p>
        </p:txBody>
      </p:sp>
      <p:sp>
        <p:nvSpPr>
          <p:cNvPr id="5" name="页脚占位符 4">
            <a:extLst>
              <a:ext uri="{FF2B5EF4-FFF2-40B4-BE49-F238E27FC236}">
                <a16:creationId xmlns:a16="http://schemas.microsoft.com/office/drawing/2014/main" id="{768CD5F2-351A-4AB5-B664-F99CD87120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2211C-79D8-4DC7-96F4-A8D27937803A}"/>
              </a:ext>
            </a:extLst>
          </p:cNvPr>
          <p:cNvSpPr>
            <a:spLocks noGrp="1"/>
          </p:cNvSpPr>
          <p:nvPr>
            <p:ph type="sldNum" sz="quarter" idx="12"/>
          </p:nvPr>
        </p:nvSpPr>
        <p:spPr/>
        <p:txBody>
          <a:body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122198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643C9-602C-46B0-8D68-F6E4B0357C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81B7B0-31E0-4EA7-824C-1916C2D08DE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2FAB2C6-710E-43DB-8FBD-93762D44BBEC}"/>
              </a:ext>
            </a:extLst>
          </p:cNvPr>
          <p:cNvSpPr>
            <a:spLocks noGrp="1"/>
          </p:cNvSpPr>
          <p:nvPr>
            <p:ph type="dt" sz="half" idx="10"/>
          </p:nvPr>
        </p:nvSpPr>
        <p:spPr/>
        <p:txBody>
          <a:bodyPr/>
          <a:lstStyle/>
          <a:p>
            <a:fld id="{6C6D772F-B222-4AB4-A975-C151C7F99B07}" type="datetimeFigureOut">
              <a:rPr lang="zh-CN" altLang="en-US" smtClean="0"/>
              <a:t>2021/10/4</a:t>
            </a:fld>
            <a:endParaRPr lang="zh-CN" altLang="en-US"/>
          </a:p>
        </p:txBody>
      </p:sp>
      <p:sp>
        <p:nvSpPr>
          <p:cNvPr id="5" name="页脚占位符 4">
            <a:extLst>
              <a:ext uri="{FF2B5EF4-FFF2-40B4-BE49-F238E27FC236}">
                <a16:creationId xmlns:a16="http://schemas.microsoft.com/office/drawing/2014/main" id="{5E56EEAF-6C7B-4691-A505-7437E2F1FC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7394B6-F76A-4A27-82EF-D5C7DE90C23E}"/>
              </a:ext>
            </a:extLst>
          </p:cNvPr>
          <p:cNvSpPr>
            <a:spLocks noGrp="1"/>
          </p:cNvSpPr>
          <p:nvPr>
            <p:ph type="sldNum" sz="quarter" idx="12"/>
          </p:nvPr>
        </p:nvSpPr>
        <p:spPr/>
        <p:txBody>
          <a:body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773237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5DF67-0FF2-4298-AFC4-EBF6EFFD5A5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B01B17-E34C-4116-B5C9-D4D9C5B0B2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15BFDCA-ADC0-4A2F-BD4A-6CD14934A344}"/>
              </a:ext>
            </a:extLst>
          </p:cNvPr>
          <p:cNvSpPr>
            <a:spLocks noGrp="1"/>
          </p:cNvSpPr>
          <p:nvPr>
            <p:ph type="dt" sz="half" idx="10"/>
          </p:nvPr>
        </p:nvSpPr>
        <p:spPr/>
        <p:txBody>
          <a:bodyPr/>
          <a:lstStyle/>
          <a:p>
            <a:fld id="{6C6D772F-B222-4AB4-A975-C151C7F99B07}" type="datetimeFigureOut">
              <a:rPr lang="zh-CN" altLang="en-US" smtClean="0"/>
              <a:t>2021/10/4</a:t>
            </a:fld>
            <a:endParaRPr lang="zh-CN" altLang="en-US"/>
          </a:p>
        </p:txBody>
      </p:sp>
      <p:sp>
        <p:nvSpPr>
          <p:cNvPr id="5" name="页脚占位符 4">
            <a:extLst>
              <a:ext uri="{FF2B5EF4-FFF2-40B4-BE49-F238E27FC236}">
                <a16:creationId xmlns:a16="http://schemas.microsoft.com/office/drawing/2014/main" id="{65B26DD4-4D85-4BD4-A248-EE22E5442F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937D69-6AB9-4495-8706-E62F2F68F849}"/>
              </a:ext>
            </a:extLst>
          </p:cNvPr>
          <p:cNvSpPr>
            <a:spLocks noGrp="1"/>
          </p:cNvSpPr>
          <p:nvPr>
            <p:ph type="sldNum" sz="quarter" idx="12"/>
          </p:nvPr>
        </p:nvSpPr>
        <p:spPr/>
        <p:txBody>
          <a:body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3888177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CA21E-FCD2-4C63-85C0-3BDD7020695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BB9985-A59B-4C0B-BD7B-E159F47DD2F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ADC720-FC9C-4C37-9AB1-6DE85F22DAA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39E5809-6CBB-4934-967B-2B983421D379}"/>
              </a:ext>
            </a:extLst>
          </p:cNvPr>
          <p:cNvSpPr>
            <a:spLocks noGrp="1"/>
          </p:cNvSpPr>
          <p:nvPr>
            <p:ph type="dt" sz="half" idx="10"/>
          </p:nvPr>
        </p:nvSpPr>
        <p:spPr/>
        <p:txBody>
          <a:bodyPr/>
          <a:lstStyle/>
          <a:p>
            <a:fld id="{6C6D772F-B222-4AB4-A975-C151C7F99B07}" type="datetimeFigureOut">
              <a:rPr lang="zh-CN" altLang="en-US" smtClean="0"/>
              <a:t>2021/10/4</a:t>
            </a:fld>
            <a:endParaRPr lang="zh-CN" altLang="en-US"/>
          </a:p>
        </p:txBody>
      </p:sp>
      <p:sp>
        <p:nvSpPr>
          <p:cNvPr id="6" name="页脚占位符 5">
            <a:extLst>
              <a:ext uri="{FF2B5EF4-FFF2-40B4-BE49-F238E27FC236}">
                <a16:creationId xmlns:a16="http://schemas.microsoft.com/office/drawing/2014/main" id="{DA6D04FA-A655-4452-9B9D-E85EE909D7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64ED56-644F-4006-8913-49C8E1B0009F}"/>
              </a:ext>
            </a:extLst>
          </p:cNvPr>
          <p:cNvSpPr>
            <a:spLocks noGrp="1"/>
          </p:cNvSpPr>
          <p:nvPr>
            <p:ph type="sldNum" sz="quarter" idx="12"/>
          </p:nvPr>
        </p:nvSpPr>
        <p:spPr/>
        <p:txBody>
          <a:body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3575446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6112F-A2B3-4C69-AA17-CDA2B30F993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B17FAF-45AE-4845-BE8C-2DECC43A5C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E2BA398-9CC8-4330-A867-A276914A0A4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FD049A9-7832-4E3C-9FCD-8EA0C0563C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9795D0-010D-4BFA-BEE1-1D98A5F6C53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502262-A353-435D-B645-71866F388F3F}"/>
              </a:ext>
            </a:extLst>
          </p:cNvPr>
          <p:cNvSpPr>
            <a:spLocks noGrp="1"/>
          </p:cNvSpPr>
          <p:nvPr>
            <p:ph type="dt" sz="half" idx="10"/>
          </p:nvPr>
        </p:nvSpPr>
        <p:spPr/>
        <p:txBody>
          <a:bodyPr/>
          <a:lstStyle/>
          <a:p>
            <a:fld id="{6C6D772F-B222-4AB4-A975-C151C7F99B07}" type="datetimeFigureOut">
              <a:rPr lang="zh-CN" altLang="en-US" smtClean="0"/>
              <a:t>2021/10/4</a:t>
            </a:fld>
            <a:endParaRPr lang="zh-CN" altLang="en-US"/>
          </a:p>
        </p:txBody>
      </p:sp>
      <p:sp>
        <p:nvSpPr>
          <p:cNvPr id="8" name="页脚占位符 7">
            <a:extLst>
              <a:ext uri="{FF2B5EF4-FFF2-40B4-BE49-F238E27FC236}">
                <a16:creationId xmlns:a16="http://schemas.microsoft.com/office/drawing/2014/main" id="{D072F1B5-3F57-414C-A4E7-37B16FC522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627C2E2-1DD7-4993-A53C-46549ACDAD5B}"/>
              </a:ext>
            </a:extLst>
          </p:cNvPr>
          <p:cNvSpPr>
            <a:spLocks noGrp="1"/>
          </p:cNvSpPr>
          <p:nvPr>
            <p:ph type="sldNum" sz="quarter" idx="12"/>
          </p:nvPr>
        </p:nvSpPr>
        <p:spPr/>
        <p:txBody>
          <a:body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3812472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1F24CD-F3A8-4F58-BA67-BBCE0BA7963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00F807-F33E-439E-A9D6-56F633F3C8D9}"/>
              </a:ext>
            </a:extLst>
          </p:cNvPr>
          <p:cNvSpPr>
            <a:spLocks noGrp="1"/>
          </p:cNvSpPr>
          <p:nvPr>
            <p:ph type="dt" sz="half" idx="10"/>
          </p:nvPr>
        </p:nvSpPr>
        <p:spPr/>
        <p:txBody>
          <a:bodyPr/>
          <a:lstStyle/>
          <a:p>
            <a:fld id="{6C6D772F-B222-4AB4-A975-C151C7F99B07}" type="datetimeFigureOut">
              <a:rPr lang="zh-CN" altLang="en-US" smtClean="0"/>
              <a:t>2021/10/4</a:t>
            </a:fld>
            <a:endParaRPr lang="zh-CN" altLang="en-US"/>
          </a:p>
        </p:txBody>
      </p:sp>
      <p:sp>
        <p:nvSpPr>
          <p:cNvPr id="4" name="页脚占位符 3">
            <a:extLst>
              <a:ext uri="{FF2B5EF4-FFF2-40B4-BE49-F238E27FC236}">
                <a16:creationId xmlns:a16="http://schemas.microsoft.com/office/drawing/2014/main" id="{C4BA21A3-4ADC-401F-999B-9C26710036B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8459ACD-F8A9-4EE1-947B-67A9BE1C0C74}"/>
              </a:ext>
            </a:extLst>
          </p:cNvPr>
          <p:cNvSpPr>
            <a:spLocks noGrp="1"/>
          </p:cNvSpPr>
          <p:nvPr>
            <p:ph type="sldNum" sz="quarter" idx="12"/>
          </p:nvPr>
        </p:nvSpPr>
        <p:spPr/>
        <p:txBody>
          <a:body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97999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8AEC26F-9859-4243-8046-9045CF663D36}"/>
              </a:ext>
            </a:extLst>
          </p:cNvPr>
          <p:cNvSpPr>
            <a:spLocks noGrp="1"/>
          </p:cNvSpPr>
          <p:nvPr>
            <p:ph type="dt" sz="half" idx="10"/>
          </p:nvPr>
        </p:nvSpPr>
        <p:spPr/>
        <p:txBody>
          <a:bodyPr/>
          <a:lstStyle/>
          <a:p>
            <a:fld id="{6C6D772F-B222-4AB4-A975-C151C7F99B07}" type="datetimeFigureOut">
              <a:rPr lang="zh-CN" altLang="en-US" smtClean="0"/>
              <a:t>2021/10/4</a:t>
            </a:fld>
            <a:endParaRPr lang="zh-CN" altLang="en-US"/>
          </a:p>
        </p:txBody>
      </p:sp>
      <p:sp>
        <p:nvSpPr>
          <p:cNvPr id="3" name="页脚占位符 2">
            <a:extLst>
              <a:ext uri="{FF2B5EF4-FFF2-40B4-BE49-F238E27FC236}">
                <a16:creationId xmlns:a16="http://schemas.microsoft.com/office/drawing/2014/main" id="{4CD028BF-F58A-457C-8902-6ABD65E5CF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DC55E7-073B-41FA-9611-CE7CBAF86F3A}"/>
              </a:ext>
            </a:extLst>
          </p:cNvPr>
          <p:cNvSpPr>
            <a:spLocks noGrp="1"/>
          </p:cNvSpPr>
          <p:nvPr>
            <p:ph type="sldNum" sz="quarter" idx="12"/>
          </p:nvPr>
        </p:nvSpPr>
        <p:spPr/>
        <p:txBody>
          <a:body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95816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432AB-B86D-47FD-9C2B-4343220330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CB747AC-293B-4390-A89D-A9DF825FA1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515DCB8-7407-4864-95FC-107B4CC44A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93C116-71A0-452C-BFF8-F4A32C936891}"/>
              </a:ext>
            </a:extLst>
          </p:cNvPr>
          <p:cNvSpPr>
            <a:spLocks noGrp="1"/>
          </p:cNvSpPr>
          <p:nvPr>
            <p:ph type="dt" sz="half" idx="10"/>
          </p:nvPr>
        </p:nvSpPr>
        <p:spPr/>
        <p:txBody>
          <a:bodyPr/>
          <a:lstStyle/>
          <a:p>
            <a:fld id="{6C6D772F-B222-4AB4-A975-C151C7F99B07}" type="datetimeFigureOut">
              <a:rPr lang="zh-CN" altLang="en-US" smtClean="0"/>
              <a:t>2021/10/4</a:t>
            </a:fld>
            <a:endParaRPr lang="zh-CN" altLang="en-US"/>
          </a:p>
        </p:txBody>
      </p:sp>
      <p:sp>
        <p:nvSpPr>
          <p:cNvPr id="6" name="页脚占位符 5">
            <a:extLst>
              <a:ext uri="{FF2B5EF4-FFF2-40B4-BE49-F238E27FC236}">
                <a16:creationId xmlns:a16="http://schemas.microsoft.com/office/drawing/2014/main" id="{0FF05F80-6751-44EE-8864-C5AE014D64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99AC70-7095-471D-8E93-3676B05207FA}"/>
              </a:ext>
            </a:extLst>
          </p:cNvPr>
          <p:cNvSpPr>
            <a:spLocks noGrp="1"/>
          </p:cNvSpPr>
          <p:nvPr>
            <p:ph type="sldNum" sz="quarter" idx="12"/>
          </p:nvPr>
        </p:nvSpPr>
        <p:spPr/>
        <p:txBody>
          <a:body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114084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DAE9B9-0C5F-4BC3-AEB2-068F2E1662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2A30402-7CA2-46A2-B412-9948C726C8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5C712D2-8589-4CDF-8AA3-7C9B6E5696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A3D17C-962F-45D0-8EF1-8E1B7D5E6CEE}"/>
              </a:ext>
            </a:extLst>
          </p:cNvPr>
          <p:cNvSpPr>
            <a:spLocks noGrp="1"/>
          </p:cNvSpPr>
          <p:nvPr>
            <p:ph type="dt" sz="half" idx="10"/>
          </p:nvPr>
        </p:nvSpPr>
        <p:spPr/>
        <p:txBody>
          <a:bodyPr/>
          <a:lstStyle/>
          <a:p>
            <a:fld id="{6C6D772F-B222-4AB4-A975-C151C7F99B07}" type="datetimeFigureOut">
              <a:rPr lang="zh-CN" altLang="en-US" smtClean="0"/>
              <a:t>2021/10/4</a:t>
            </a:fld>
            <a:endParaRPr lang="zh-CN" altLang="en-US"/>
          </a:p>
        </p:txBody>
      </p:sp>
      <p:sp>
        <p:nvSpPr>
          <p:cNvPr id="6" name="页脚占位符 5">
            <a:extLst>
              <a:ext uri="{FF2B5EF4-FFF2-40B4-BE49-F238E27FC236}">
                <a16:creationId xmlns:a16="http://schemas.microsoft.com/office/drawing/2014/main" id="{F032BAC3-747C-4E26-A41B-55E4D6AC66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A1221E-722C-49DA-8F8C-C3AAEE3F5714}"/>
              </a:ext>
            </a:extLst>
          </p:cNvPr>
          <p:cNvSpPr>
            <a:spLocks noGrp="1"/>
          </p:cNvSpPr>
          <p:nvPr>
            <p:ph type="sldNum" sz="quarter" idx="12"/>
          </p:nvPr>
        </p:nvSpPr>
        <p:spPr/>
        <p:txBody>
          <a:body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1682356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CF491A5-9CC1-4826-B56B-646C802816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416F927-028A-4F2E-A17E-07001CE2EF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CE6876-40EB-405B-B112-356C73D0A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6D772F-B222-4AB4-A975-C151C7F99B07}" type="datetimeFigureOut">
              <a:rPr lang="zh-CN" altLang="en-US" smtClean="0"/>
              <a:t>2021/10/4</a:t>
            </a:fld>
            <a:endParaRPr lang="zh-CN" altLang="en-US"/>
          </a:p>
        </p:txBody>
      </p:sp>
      <p:sp>
        <p:nvSpPr>
          <p:cNvPr id="5" name="页脚占位符 4">
            <a:extLst>
              <a:ext uri="{FF2B5EF4-FFF2-40B4-BE49-F238E27FC236}">
                <a16:creationId xmlns:a16="http://schemas.microsoft.com/office/drawing/2014/main" id="{3E8C235A-821D-4C13-A350-D609350996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2489C82-8AE1-48E4-9AF8-9203D88A3E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3B04B6-56F8-4F42-B41B-EB8235CAED64}" type="slidenum">
              <a:rPr lang="zh-CN" altLang="en-US" smtClean="0"/>
              <a:t>‹#›</a:t>
            </a:fld>
            <a:endParaRPr lang="zh-CN" altLang="en-US"/>
          </a:p>
        </p:txBody>
      </p:sp>
    </p:spTree>
    <p:extLst>
      <p:ext uri="{BB962C8B-B14F-4D97-AF65-F5344CB8AC3E}">
        <p14:creationId xmlns:p14="http://schemas.microsoft.com/office/powerpoint/2010/main" val="349683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3958E02-74CA-466E-A77F-D9D7DF5DB421}"/>
              </a:ext>
            </a:extLst>
          </p:cNvPr>
          <p:cNvGrpSpPr/>
          <p:nvPr/>
        </p:nvGrpSpPr>
        <p:grpSpPr>
          <a:xfrm>
            <a:off x="411061" y="360727"/>
            <a:ext cx="3095537" cy="369332"/>
            <a:chOff x="411061" y="360727"/>
            <a:chExt cx="3095537" cy="369332"/>
          </a:xfrm>
        </p:grpSpPr>
        <p:sp>
          <p:nvSpPr>
            <p:cNvPr id="5" name="文本框 4">
              <a:extLst>
                <a:ext uri="{FF2B5EF4-FFF2-40B4-BE49-F238E27FC236}">
                  <a16:creationId xmlns:a16="http://schemas.microsoft.com/office/drawing/2014/main" id="{8877754D-7EDE-4AA4-A568-8F158FEC41E0}"/>
                </a:ext>
              </a:extLst>
            </p:cNvPr>
            <p:cNvSpPr txBox="1"/>
            <p:nvPr/>
          </p:nvSpPr>
          <p:spPr>
            <a:xfrm>
              <a:off x="478172" y="360727"/>
              <a:ext cx="3028426" cy="369332"/>
            </a:xfrm>
            <a:prstGeom prst="rect">
              <a:avLst/>
            </a:prstGeom>
            <a:noFill/>
          </p:spPr>
          <p:txBody>
            <a:bodyPr wrap="square" rtlCol="0">
              <a:spAutoFit/>
            </a:bodyPr>
            <a:lstStyle/>
            <a:p>
              <a:r>
                <a:rPr lang="en-US" altLang="zh-CN" dirty="0"/>
                <a:t>What is Arduino</a:t>
              </a:r>
            </a:p>
          </p:txBody>
        </p:sp>
        <p:sp>
          <p:nvSpPr>
            <p:cNvPr id="6" name="矩形 5">
              <a:extLst>
                <a:ext uri="{FF2B5EF4-FFF2-40B4-BE49-F238E27FC236}">
                  <a16:creationId xmlns:a16="http://schemas.microsoft.com/office/drawing/2014/main" id="{70584507-21AA-4A13-A18B-260BFE872D00}"/>
                </a:ext>
              </a:extLst>
            </p:cNvPr>
            <p:cNvSpPr/>
            <p:nvPr/>
          </p:nvSpPr>
          <p:spPr>
            <a:xfrm>
              <a:off x="411061" y="360727"/>
              <a:ext cx="67111"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56DCA13B-CA5B-41FF-9D88-A1C94E8C973D}"/>
              </a:ext>
            </a:extLst>
          </p:cNvPr>
          <p:cNvSpPr txBox="1"/>
          <p:nvPr/>
        </p:nvSpPr>
        <p:spPr>
          <a:xfrm>
            <a:off x="773184" y="904049"/>
            <a:ext cx="10921069" cy="223150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chemeClr val="bg2">
                    <a:lumMod val="50000"/>
                  </a:schemeClr>
                </a:solidFill>
              </a:rPr>
              <a:t>Arduino is an open source electronic platform that includes hardware and software.</a:t>
            </a:r>
          </a:p>
          <a:p>
            <a:pPr marL="285750" indent="-285750">
              <a:lnSpc>
                <a:spcPct val="200000"/>
              </a:lnSpc>
              <a:buFont typeface="Arial" panose="020B0604020202020204" pitchFamily="34" charset="0"/>
              <a:buChar char="•"/>
            </a:pPr>
            <a:r>
              <a:rPr lang="en-US" altLang="zh-CN" dirty="0">
                <a:solidFill>
                  <a:schemeClr val="bg2">
                    <a:lumMod val="50000"/>
                  </a:schemeClr>
                </a:solidFill>
              </a:rPr>
              <a:t>The hardware part is an Arduino board that can be used for circuit connection, and the software part is Arduino IDE which is a program in the computer that used for development.</a:t>
            </a:r>
          </a:p>
          <a:p>
            <a:pPr marL="285750" indent="-285750">
              <a:lnSpc>
                <a:spcPct val="200000"/>
              </a:lnSpc>
              <a:buFont typeface="Arial" panose="020B0604020202020204" pitchFamily="34" charset="0"/>
              <a:buChar char="•"/>
            </a:pPr>
            <a:r>
              <a:rPr lang="en-US" altLang="zh-CN" dirty="0">
                <a:solidFill>
                  <a:schemeClr val="bg2">
                    <a:lumMod val="50000"/>
                  </a:schemeClr>
                </a:solidFill>
              </a:rPr>
              <a:t>Software</a:t>
            </a:r>
            <a:r>
              <a:rPr lang="zh-CN" altLang="en-US" dirty="0">
                <a:solidFill>
                  <a:schemeClr val="bg2">
                    <a:lumMod val="50000"/>
                  </a:schemeClr>
                </a:solidFill>
              </a:rPr>
              <a:t>（</a:t>
            </a:r>
            <a:r>
              <a:rPr lang="en-US" altLang="zh-CN" dirty="0">
                <a:solidFill>
                  <a:schemeClr val="bg2">
                    <a:lumMod val="50000"/>
                  </a:schemeClr>
                </a:solidFill>
              </a:rPr>
              <a:t>Arduino IDE</a:t>
            </a:r>
            <a:r>
              <a:rPr lang="zh-CN" altLang="en-US" dirty="0">
                <a:solidFill>
                  <a:schemeClr val="bg2">
                    <a:lumMod val="50000"/>
                  </a:schemeClr>
                </a:solidFill>
              </a:rPr>
              <a:t>）</a:t>
            </a:r>
            <a:r>
              <a:rPr lang="en-US" altLang="zh-CN" dirty="0">
                <a:solidFill>
                  <a:schemeClr val="bg2">
                    <a:lumMod val="50000"/>
                  </a:schemeClr>
                </a:solidFill>
              </a:rPr>
              <a:t>can be downloaded from: </a:t>
            </a:r>
            <a:r>
              <a:rPr lang="en-US" altLang="zh-CN" dirty="0">
                <a:solidFill>
                  <a:schemeClr val="accent6">
                    <a:lumMod val="60000"/>
                    <a:lumOff val="40000"/>
                  </a:schemeClr>
                </a:solidFill>
              </a:rPr>
              <a:t>https://www.arduino.cc/en/software/</a:t>
            </a:r>
          </a:p>
        </p:txBody>
      </p:sp>
      <p:pic>
        <p:nvPicPr>
          <p:cNvPr id="3" name="图片 2">
            <a:extLst>
              <a:ext uri="{FF2B5EF4-FFF2-40B4-BE49-F238E27FC236}">
                <a16:creationId xmlns:a16="http://schemas.microsoft.com/office/drawing/2014/main" id="{064FCEAB-5C42-4A30-9978-7B792A404560}"/>
              </a:ext>
            </a:extLst>
          </p:cNvPr>
          <p:cNvPicPr>
            <a:picLocks noChangeAspect="1"/>
          </p:cNvPicPr>
          <p:nvPr/>
        </p:nvPicPr>
        <p:blipFill rotWithShape="1">
          <a:blip r:embed="rId2">
            <a:extLst>
              <a:ext uri="{28A0092B-C50C-407E-A947-70E740481C1C}">
                <a14:useLocalDpi xmlns:a14="http://schemas.microsoft.com/office/drawing/2010/main" val="0"/>
              </a:ext>
            </a:extLst>
          </a:blip>
          <a:srcRect t="10660" b="9722"/>
          <a:stretch/>
        </p:blipFill>
        <p:spPr>
          <a:xfrm>
            <a:off x="1200507" y="3685685"/>
            <a:ext cx="3794975" cy="2317459"/>
          </a:xfrm>
          <a:prstGeom prst="rect">
            <a:avLst/>
          </a:prstGeom>
          <a:ln>
            <a:solidFill>
              <a:schemeClr val="bg2">
                <a:lumMod val="90000"/>
              </a:schemeClr>
            </a:solidFill>
          </a:ln>
        </p:spPr>
      </p:pic>
      <p:sp>
        <p:nvSpPr>
          <p:cNvPr id="30" name="文本框 29">
            <a:extLst>
              <a:ext uri="{FF2B5EF4-FFF2-40B4-BE49-F238E27FC236}">
                <a16:creationId xmlns:a16="http://schemas.microsoft.com/office/drawing/2014/main" id="{DC276198-8231-4305-82AE-48DC8015007D}"/>
              </a:ext>
            </a:extLst>
          </p:cNvPr>
          <p:cNvSpPr txBox="1"/>
          <p:nvPr/>
        </p:nvSpPr>
        <p:spPr>
          <a:xfrm>
            <a:off x="1200507" y="6091183"/>
            <a:ext cx="3794975" cy="276999"/>
          </a:xfrm>
          <a:prstGeom prst="rect">
            <a:avLst/>
          </a:prstGeom>
          <a:noFill/>
        </p:spPr>
        <p:txBody>
          <a:bodyPr wrap="square">
            <a:spAutoFit/>
          </a:bodyPr>
          <a:lstStyle/>
          <a:p>
            <a:pPr algn="ctr"/>
            <a:r>
              <a:rPr lang="en-US" altLang="zh-CN" sz="1200" dirty="0">
                <a:solidFill>
                  <a:schemeClr val="bg2">
                    <a:lumMod val="50000"/>
                  </a:schemeClr>
                </a:solidFill>
              </a:rPr>
              <a:t>Hardware: Arduino board</a:t>
            </a:r>
            <a:endParaRPr lang="zh-CN" altLang="en-US" sz="1200" dirty="0">
              <a:solidFill>
                <a:schemeClr val="bg2">
                  <a:lumMod val="50000"/>
                </a:schemeClr>
              </a:solidFill>
            </a:endParaRPr>
          </a:p>
        </p:txBody>
      </p:sp>
      <p:pic>
        <p:nvPicPr>
          <p:cNvPr id="8" name="图片 7">
            <a:extLst>
              <a:ext uri="{FF2B5EF4-FFF2-40B4-BE49-F238E27FC236}">
                <a16:creationId xmlns:a16="http://schemas.microsoft.com/office/drawing/2014/main" id="{82B1A2C8-8723-43CC-AFAA-1F644F847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719" y="3681233"/>
            <a:ext cx="2348220" cy="2348220"/>
          </a:xfrm>
          <a:prstGeom prst="rect">
            <a:avLst/>
          </a:prstGeom>
          <a:ln>
            <a:solidFill>
              <a:schemeClr val="bg2">
                <a:lumMod val="90000"/>
              </a:schemeClr>
            </a:solidFill>
          </a:ln>
        </p:spPr>
      </p:pic>
      <p:sp>
        <p:nvSpPr>
          <p:cNvPr id="14" name="文本框 13">
            <a:extLst>
              <a:ext uri="{FF2B5EF4-FFF2-40B4-BE49-F238E27FC236}">
                <a16:creationId xmlns:a16="http://schemas.microsoft.com/office/drawing/2014/main" id="{4B9E5A20-ABA0-4CDC-90E8-26DE7814B737}"/>
              </a:ext>
            </a:extLst>
          </p:cNvPr>
          <p:cNvSpPr txBox="1"/>
          <p:nvPr/>
        </p:nvSpPr>
        <p:spPr>
          <a:xfrm>
            <a:off x="6233718" y="6091183"/>
            <a:ext cx="2348221" cy="276999"/>
          </a:xfrm>
          <a:prstGeom prst="rect">
            <a:avLst/>
          </a:prstGeom>
          <a:noFill/>
        </p:spPr>
        <p:txBody>
          <a:bodyPr wrap="square">
            <a:spAutoFit/>
          </a:bodyPr>
          <a:lstStyle/>
          <a:p>
            <a:pPr algn="ctr"/>
            <a:r>
              <a:rPr lang="en-US" altLang="zh-CN" sz="1200" dirty="0">
                <a:solidFill>
                  <a:schemeClr val="bg2">
                    <a:lumMod val="50000"/>
                  </a:schemeClr>
                </a:solidFill>
              </a:rPr>
              <a:t>Software: Arduino IDE</a:t>
            </a:r>
            <a:endParaRPr lang="zh-CN" altLang="en-US" sz="1200" dirty="0">
              <a:solidFill>
                <a:schemeClr val="bg2">
                  <a:lumMod val="50000"/>
                </a:schemeClr>
              </a:solidFill>
            </a:endParaRPr>
          </a:p>
        </p:txBody>
      </p:sp>
    </p:spTree>
    <p:extLst>
      <p:ext uri="{BB962C8B-B14F-4D97-AF65-F5344CB8AC3E}">
        <p14:creationId xmlns:p14="http://schemas.microsoft.com/office/powerpoint/2010/main" val="317561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5819680-5144-4801-929E-B6DE8204B25B}"/>
              </a:ext>
            </a:extLst>
          </p:cNvPr>
          <p:cNvGrpSpPr/>
          <p:nvPr/>
        </p:nvGrpSpPr>
        <p:grpSpPr>
          <a:xfrm>
            <a:off x="411061" y="360727"/>
            <a:ext cx="3095537" cy="369332"/>
            <a:chOff x="411061" y="360727"/>
            <a:chExt cx="3095537" cy="369332"/>
          </a:xfrm>
        </p:grpSpPr>
        <p:sp>
          <p:nvSpPr>
            <p:cNvPr id="5" name="文本框 4">
              <a:extLst>
                <a:ext uri="{FF2B5EF4-FFF2-40B4-BE49-F238E27FC236}">
                  <a16:creationId xmlns:a16="http://schemas.microsoft.com/office/drawing/2014/main" id="{8877754D-7EDE-4AA4-A568-8F158FEC41E0}"/>
                </a:ext>
              </a:extLst>
            </p:cNvPr>
            <p:cNvSpPr txBox="1"/>
            <p:nvPr/>
          </p:nvSpPr>
          <p:spPr>
            <a:xfrm>
              <a:off x="478172" y="360727"/>
              <a:ext cx="3028426" cy="369332"/>
            </a:xfrm>
            <a:prstGeom prst="rect">
              <a:avLst/>
            </a:prstGeom>
            <a:noFill/>
          </p:spPr>
          <p:txBody>
            <a:bodyPr wrap="square" rtlCol="0">
              <a:spAutoFit/>
            </a:bodyPr>
            <a:lstStyle/>
            <a:p>
              <a:r>
                <a:rPr lang="en-US" altLang="zh-CN" dirty="0"/>
                <a:t>The function of Arduino</a:t>
              </a:r>
            </a:p>
          </p:txBody>
        </p:sp>
        <p:sp>
          <p:nvSpPr>
            <p:cNvPr id="2" name="矩形 1">
              <a:extLst>
                <a:ext uri="{FF2B5EF4-FFF2-40B4-BE49-F238E27FC236}">
                  <a16:creationId xmlns:a16="http://schemas.microsoft.com/office/drawing/2014/main" id="{1929CFD7-2072-4C1A-979C-DFAB280BE007}"/>
                </a:ext>
              </a:extLst>
            </p:cNvPr>
            <p:cNvSpPr/>
            <p:nvPr/>
          </p:nvSpPr>
          <p:spPr>
            <a:xfrm>
              <a:off x="411061" y="360727"/>
              <a:ext cx="67111"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23B98884-BDD4-41DB-A1BB-240B6D523973}"/>
              </a:ext>
            </a:extLst>
          </p:cNvPr>
          <p:cNvGrpSpPr/>
          <p:nvPr/>
        </p:nvGrpSpPr>
        <p:grpSpPr>
          <a:xfrm>
            <a:off x="706074" y="1301692"/>
            <a:ext cx="3095537" cy="369332"/>
            <a:chOff x="706074" y="1301692"/>
            <a:chExt cx="3095537" cy="369332"/>
          </a:xfrm>
        </p:grpSpPr>
        <p:sp>
          <p:nvSpPr>
            <p:cNvPr id="15" name="文本框 14">
              <a:extLst>
                <a:ext uri="{FF2B5EF4-FFF2-40B4-BE49-F238E27FC236}">
                  <a16:creationId xmlns:a16="http://schemas.microsoft.com/office/drawing/2014/main" id="{A85939E9-18E9-4AF7-8C24-3E1D8ACAC3E9}"/>
                </a:ext>
              </a:extLst>
            </p:cNvPr>
            <p:cNvSpPr txBox="1"/>
            <p:nvPr/>
          </p:nvSpPr>
          <p:spPr>
            <a:xfrm>
              <a:off x="773185" y="1301692"/>
              <a:ext cx="3028426" cy="369332"/>
            </a:xfrm>
            <a:prstGeom prst="rect">
              <a:avLst/>
            </a:prstGeom>
            <a:noFill/>
          </p:spPr>
          <p:txBody>
            <a:bodyPr wrap="square" rtlCol="0">
              <a:spAutoFit/>
            </a:bodyPr>
            <a:lstStyle/>
            <a:p>
              <a:r>
                <a:rPr lang="en-US" altLang="zh-CN" dirty="0">
                  <a:solidFill>
                    <a:schemeClr val="bg2">
                      <a:lumMod val="75000"/>
                    </a:schemeClr>
                  </a:solidFill>
                </a:rPr>
                <a:t>Output device</a:t>
              </a:r>
            </a:p>
          </p:txBody>
        </p:sp>
        <p:sp>
          <p:nvSpPr>
            <p:cNvPr id="16" name="矩形 15">
              <a:extLst>
                <a:ext uri="{FF2B5EF4-FFF2-40B4-BE49-F238E27FC236}">
                  <a16:creationId xmlns:a16="http://schemas.microsoft.com/office/drawing/2014/main" id="{5B2FEE78-8383-4952-A0AC-33D08C4751FA}"/>
                </a:ext>
              </a:extLst>
            </p:cNvPr>
            <p:cNvSpPr/>
            <p:nvPr/>
          </p:nvSpPr>
          <p:spPr>
            <a:xfrm>
              <a:off x="706074" y="1301692"/>
              <a:ext cx="67111" cy="3693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FC9D7FB-F9E6-40F7-B50B-8B83F0C3561A}"/>
              </a:ext>
            </a:extLst>
          </p:cNvPr>
          <p:cNvSpPr txBox="1"/>
          <p:nvPr/>
        </p:nvSpPr>
        <p:spPr>
          <a:xfrm>
            <a:off x="773184" y="1801671"/>
            <a:ext cx="10845567" cy="167751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chemeClr val="bg2">
                    <a:lumMod val="50000"/>
                  </a:schemeClr>
                </a:solidFill>
              </a:rPr>
              <a:t>Arduino can use existing electronic components, such as switches, drives or many other sensors to make an interactive device. It can be used to make hardware equipment such as electronic production or creative design prototypes.</a:t>
            </a:r>
          </a:p>
        </p:txBody>
      </p:sp>
      <p:pic>
        <p:nvPicPr>
          <p:cNvPr id="6" name="图片 5">
            <a:extLst>
              <a:ext uri="{FF2B5EF4-FFF2-40B4-BE49-F238E27FC236}">
                <a16:creationId xmlns:a16="http://schemas.microsoft.com/office/drawing/2014/main" id="{83C36F01-46ED-4D61-82D3-8BCF8FA25714}"/>
              </a:ext>
            </a:extLst>
          </p:cNvPr>
          <p:cNvPicPr>
            <a:picLocks noChangeAspect="1"/>
          </p:cNvPicPr>
          <p:nvPr/>
        </p:nvPicPr>
        <p:blipFill rotWithShape="1">
          <a:blip r:embed="rId2">
            <a:extLst>
              <a:ext uri="{28A0092B-C50C-407E-A947-70E740481C1C}">
                <a14:useLocalDpi xmlns:a14="http://schemas.microsoft.com/office/drawing/2010/main" val="0"/>
              </a:ext>
            </a:extLst>
          </a:blip>
          <a:srcRect t="30011" r="20935" b="13108"/>
          <a:stretch/>
        </p:blipFill>
        <p:spPr>
          <a:xfrm rot="16200000">
            <a:off x="1921663" y="3009327"/>
            <a:ext cx="2440032" cy="3900884"/>
          </a:xfrm>
          <a:prstGeom prst="rect">
            <a:avLst/>
          </a:prstGeom>
          <a:ln>
            <a:solidFill>
              <a:schemeClr val="bg2">
                <a:lumMod val="90000"/>
              </a:schemeClr>
            </a:solidFill>
          </a:ln>
        </p:spPr>
      </p:pic>
      <p:pic>
        <p:nvPicPr>
          <p:cNvPr id="8" name="图片 7">
            <a:extLst>
              <a:ext uri="{FF2B5EF4-FFF2-40B4-BE49-F238E27FC236}">
                <a16:creationId xmlns:a16="http://schemas.microsoft.com/office/drawing/2014/main" id="{8F569A43-B7D0-4B0D-BB7C-298633D67C3E}"/>
              </a:ext>
            </a:extLst>
          </p:cNvPr>
          <p:cNvPicPr>
            <a:picLocks noChangeAspect="1"/>
          </p:cNvPicPr>
          <p:nvPr/>
        </p:nvPicPr>
        <p:blipFill>
          <a:blip r:embed="rId3"/>
          <a:stretch>
            <a:fillRect/>
          </a:stretch>
        </p:blipFill>
        <p:spPr>
          <a:xfrm>
            <a:off x="5215853" y="3739750"/>
            <a:ext cx="1884027" cy="2440032"/>
          </a:xfrm>
          <a:prstGeom prst="rect">
            <a:avLst/>
          </a:prstGeom>
          <a:ln>
            <a:solidFill>
              <a:schemeClr val="bg2">
                <a:lumMod val="90000"/>
              </a:schemeClr>
            </a:solidFill>
          </a:ln>
        </p:spPr>
      </p:pic>
      <p:pic>
        <p:nvPicPr>
          <p:cNvPr id="19" name="图片 18">
            <a:extLst>
              <a:ext uri="{FF2B5EF4-FFF2-40B4-BE49-F238E27FC236}">
                <a16:creationId xmlns:a16="http://schemas.microsoft.com/office/drawing/2014/main" id="{55050943-AB6E-40C2-8964-36BCDD6D1828}"/>
              </a:ext>
            </a:extLst>
          </p:cNvPr>
          <p:cNvPicPr>
            <a:picLocks noChangeAspect="1"/>
          </p:cNvPicPr>
          <p:nvPr/>
        </p:nvPicPr>
        <p:blipFill>
          <a:blip r:embed="rId4"/>
          <a:stretch>
            <a:fillRect/>
          </a:stretch>
        </p:blipFill>
        <p:spPr>
          <a:xfrm>
            <a:off x="7223611" y="3739750"/>
            <a:ext cx="4213601" cy="2440033"/>
          </a:xfrm>
          <a:prstGeom prst="rect">
            <a:avLst/>
          </a:prstGeom>
          <a:ln>
            <a:solidFill>
              <a:schemeClr val="bg2">
                <a:lumMod val="90000"/>
              </a:schemeClr>
            </a:solidFill>
          </a:ln>
        </p:spPr>
      </p:pic>
    </p:spTree>
    <p:extLst>
      <p:ext uri="{BB962C8B-B14F-4D97-AF65-F5344CB8AC3E}">
        <p14:creationId xmlns:p14="http://schemas.microsoft.com/office/powerpoint/2010/main" val="378261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5819680-5144-4801-929E-B6DE8204B25B}"/>
              </a:ext>
            </a:extLst>
          </p:cNvPr>
          <p:cNvGrpSpPr/>
          <p:nvPr/>
        </p:nvGrpSpPr>
        <p:grpSpPr>
          <a:xfrm>
            <a:off x="411061" y="360727"/>
            <a:ext cx="3095537" cy="369332"/>
            <a:chOff x="411061" y="360727"/>
            <a:chExt cx="3095537" cy="369332"/>
          </a:xfrm>
        </p:grpSpPr>
        <p:sp>
          <p:nvSpPr>
            <p:cNvPr id="5" name="文本框 4">
              <a:extLst>
                <a:ext uri="{FF2B5EF4-FFF2-40B4-BE49-F238E27FC236}">
                  <a16:creationId xmlns:a16="http://schemas.microsoft.com/office/drawing/2014/main" id="{8877754D-7EDE-4AA4-A568-8F158FEC41E0}"/>
                </a:ext>
              </a:extLst>
            </p:cNvPr>
            <p:cNvSpPr txBox="1"/>
            <p:nvPr/>
          </p:nvSpPr>
          <p:spPr>
            <a:xfrm>
              <a:off x="478172" y="360727"/>
              <a:ext cx="3028426" cy="369332"/>
            </a:xfrm>
            <a:prstGeom prst="rect">
              <a:avLst/>
            </a:prstGeom>
            <a:noFill/>
          </p:spPr>
          <p:txBody>
            <a:bodyPr wrap="square" rtlCol="0">
              <a:spAutoFit/>
            </a:bodyPr>
            <a:lstStyle/>
            <a:p>
              <a:r>
                <a:rPr lang="en-US" altLang="zh-CN" dirty="0"/>
                <a:t>The function of Arduino</a:t>
              </a:r>
            </a:p>
          </p:txBody>
        </p:sp>
        <p:sp>
          <p:nvSpPr>
            <p:cNvPr id="2" name="矩形 1">
              <a:extLst>
                <a:ext uri="{FF2B5EF4-FFF2-40B4-BE49-F238E27FC236}">
                  <a16:creationId xmlns:a16="http://schemas.microsoft.com/office/drawing/2014/main" id="{1929CFD7-2072-4C1A-979C-DFAB280BE007}"/>
                </a:ext>
              </a:extLst>
            </p:cNvPr>
            <p:cNvSpPr/>
            <p:nvPr/>
          </p:nvSpPr>
          <p:spPr>
            <a:xfrm>
              <a:off x="411061" y="360727"/>
              <a:ext cx="67111"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23B98884-BDD4-41DB-A1BB-240B6D523973}"/>
              </a:ext>
            </a:extLst>
          </p:cNvPr>
          <p:cNvGrpSpPr/>
          <p:nvPr/>
        </p:nvGrpSpPr>
        <p:grpSpPr>
          <a:xfrm>
            <a:off x="706074" y="1301692"/>
            <a:ext cx="3095537" cy="369332"/>
            <a:chOff x="706074" y="1301692"/>
            <a:chExt cx="3095537" cy="369332"/>
          </a:xfrm>
        </p:grpSpPr>
        <p:sp>
          <p:nvSpPr>
            <p:cNvPr id="15" name="文本框 14">
              <a:extLst>
                <a:ext uri="{FF2B5EF4-FFF2-40B4-BE49-F238E27FC236}">
                  <a16:creationId xmlns:a16="http://schemas.microsoft.com/office/drawing/2014/main" id="{A85939E9-18E9-4AF7-8C24-3E1D8ACAC3E9}"/>
                </a:ext>
              </a:extLst>
            </p:cNvPr>
            <p:cNvSpPr txBox="1"/>
            <p:nvPr/>
          </p:nvSpPr>
          <p:spPr>
            <a:xfrm>
              <a:off x="773185" y="1301692"/>
              <a:ext cx="3028426" cy="369332"/>
            </a:xfrm>
            <a:prstGeom prst="rect">
              <a:avLst/>
            </a:prstGeom>
            <a:noFill/>
          </p:spPr>
          <p:txBody>
            <a:bodyPr wrap="square" rtlCol="0">
              <a:spAutoFit/>
            </a:bodyPr>
            <a:lstStyle/>
            <a:p>
              <a:r>
                <a:rPr lang="en-US" altLang="zh-CN" dirty="0">
                  <a:solidFill>
                    <a:schemeClr val="bg2">
                      <a:lumMod val="75000"/>
                    </a:schemeClr>
                  </a:solidFill>
                </a:rPr>
                <a:t>Art interactive works</a:t>
              </a:r>
            </a:p>
          </p:txBody>
        </p:sp>
        <p:sp>
          <p:nvSpPr>
            <p:cNvPr id="16" name="矩形 15">
              <a:extLst>
                <a:ext uri="{FF2B5EF4-FFF2-40B4-BE49-F238E27FC236}">
                  <a16:creationId xmlns:a16="http://schemas.microsoft.com/office/drawing/2014/main" id="{5B2FEE78-8383-4952-A0AC-33D08C4751FA}"/>
                </a:ext>
              </a:extLst>
            </p:cNvPr>
            <p:cNvSpPr/>
            <p:nvPr/>
          </p:nvSpPr>
          <p:spPr>
            <a:xfrm>
              <a:off x="706074" y="1301692"/>
              <a:ext cx="67111" cy="3693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FC9D7FB-F9E6-40F7-B50B-8B83F0C3561A}"/>
              </a:ext>
            </a:extLst>
          </p:cNvPr>
          <p:cNvSpPr txBox="1"/>
          <p:nvPr/>
        </p:nvSpPr>
        <p:spPr>
          <a:xfrm>
            <a:off x="773184" y="1801671"/>
            <a:ext cx="10845567" cy="167751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chemeClr val="bg2">
                    <a:lumMod val="50000"/>
                  </a:schemeClr>
                </a:solidFill>
              </a:rPr>
              <a:t>Arduino can also build art interactive works though integrating ideas and sensors in a simple or unified way. Using sensors to sense and affect the environment by controlling lights, motors and other devices. This kind of work can be an original object, a wall, or combined with other objects in life.</a:t>
            </a:r>
          </a:p>
        </p:txBody>
      </p:sp>
      <p:pic>
        <p:nvPicPr>
          <p:cNvPr id="10" name="图片 9">
            <a:extLst>
              <a:ext uri="{FF2B5EF4-FFF2-40B4-BE49-F238E27FC236}">
                <a16:creationId xmlns:a16="http://schemas.microsoft.com/office/drawing/2014/main" id="{8A11012B-656E-4778-9A08-85A62B592053}"/>
              </a:ext>
            </a:extLst>
          </p:cNvPr>
          <p:cNvPicPr>
            <a:picLocks noChangeAspect="1"/>
          </p:cNvPicPr>
          <p:nvPr/>
        </p:nvPicPr>
        <p:blipFill rotWithShape="1">
          <a:blip r:embed="rId2"/>
          <a:srcRect l="7077" r="4158"/>
          <a:stretch/>
        </p:blipFill>
        <p:spPr>
          <a:xfrm>
            <a:off x="1192642" y="3739748"/>
            <a:ext cx="5072333" cy="2440033"/>
          </a:xfrm>
          <a:prstGeom prst="rect">
            <a:avLst/>
          </a:prstGeom>
          <a:ln>
            <a:solidFill>
              <a:schemeClr val="bg2">
                <a:lumMod val="90000"/>
              </a:schemeClr>
            </a:solidFill>
          </a:ln>
        </p:spPr>
      </p:pic>
      <p:pic>
        <p:nvPicPr>
          <p:cNvPr id="7" name="图片 6">
            <a:extLst>
              <a:ext uri="{FF2B5EF4-FFF2-40B4-BE49-F238E27FC236}">
                <a16:creationId xmlns:a16="http://schemas.microsoft.com/office/drawing/2014/main" id="{71FB2141-F38D-4031-88AF-79D965C77CB3}"/>
              </a:ext>
            </a:extLst>
          </p:cNvPr>
          <p:cNvPicPr>
            <a:picLocks noChangeAspect="1"/>
          </p:cNvPicPr>
          <p:nvPr/>
        </p:nvPicPr>
        <p:blipFill rotWithShape="1">
          <a:blip r:embed="rId3"/>
          <a:srcRect l="26241" r="6696"/>
          <a:stretch/>
        </p:blipFill>
        <p:spPr>
          <a:xfrm>
            <a:off x="6426680" y="3739746"/>
            <a:ext cx="1897811" cy="2440033"/>
          </a:xfrm>
          <a:prstGeom prst="rect">
            <a:avLst/>
          </a:prstGeom>
          <a:ln>
            <a:solidFill>
              <a:schemeClr val="bg2">
                <a:lumMod val="90000"/>
              </a:schemeClr>
            </a:solidFill>
          </a:ln>
        </p:spPr>
      </p:pic>
      <p:pic>
        <p:nvPicPr>
          <p:cNvPr id="9" name="图片 8">
            <a:extLst>
              <a:ext uri="{FF2B5EF4-FFF2-40B4-BE49-F238E27FC236}">
                <a16:creationId xmlns:a16="http://schemas.microsoft.com/office/drawing/2014/main" id="{D648191C-8333-45CB-8E65-CBEE999CF53A}"/>
              </a:ext>
            </a:extLst>
          </p:cNvPr>
          <p:cNvPicPr>
            <a:picLocks noChangeAspect="1"/>
          </p:cNvPicPr>
          <p:nvPr/>
        </p:nvPicPr>
        <p:blipFill rotWithShape="1">
          <a:blip r:embed="rId4"/>
          <a:srcRect l="16425" r="13393"/>
          <a:stretch/>
        </p:blipFill>
        <p:spPr>
          <a:xfrm>
            <a:off x="8486196" y="3739745"/>
            <a:ext cx="2700068" cy="2440033"/>
          </a:xfrm>
          <a:prstGeom prst="rect">
            <a:avLst/>
          </a:prstGeom>
          <a:ln>
            <a:solidFill>
              <a:schemeClr val="bg2">
                <a:lumMod val="90000"/>
              </a:schemeClr>
            </a:solidFill>
          </a:ln>
        </p:spPr>
      </p:pic>
    </p:spTree>
    <p:extLst>
      <p:ext uri="{BB962C8B-B14F-4D97-AF65-F5344CB8AC3E}">
        <p14:creationId xmlns:p14="http://schemas.microsoft.com/office/powerpoint/2010/main" val="2529351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5819680-5144-4801-929E-B6DE8204B25B}"/>
              </a:ext>
            </a:extLst>
          </p:cNvPr>
          <p:cNvGrpSpPr/>
          <p:nvPr/>
        </p:nvGrpSpPr>
        <p:grpSpPr>
          <a:xfrm>
            <a:off x="411061" y="360727"/>
            <a:ext cx="3095537" cy="369332"/>
            <a:chOff x="411061" y="360727"/>
            <a:chExt cx="3095537" cy="369332"/>
          </a:xfrm>
        </p:grpSpPr>
        <p:sp>
          <p:nvSpPr>
            <p:cNvPr id="5" name="文本框 4">
              <a:extLst>
                <a:ext uri="{FF2B5EF4-FFF2-40B4-BE49-F238E27FC236}">
                  <a16:creationId xmlns:a16="http://schemas.microsoft.com/office/drawing/2014/main" id="{8877754D-7EDE-4AA4-A568-8F158FEC41E0}"/>
                </a:ext>
              </a:extLst>
            </p:cNvPr>
            <p:cNvSpPr txBox="1"/>
            <p:nvPr/>
          </p:nvSpPr>
          <p:spPr>
            <a:xfrm>
              <a:off x="478172" y="360727"/>
              <a:ext cx="3028426" cy="369332"/>
            </a:xfrm>
            <a:prstGeom prst="rect">
              <a:avLst/>
            </a:prstGeom>
            <a:noFill/>
          </p:spPr>
          <p:txBody>
            <a:bodyPr wrap="square" rtlCol="0">
              <a:spAutoFit/>
            </a:bodyPr>
            <a:lstStyle/>
            <a:p>
              <a:r>
                <a:rPr lang="en-US" altLang="zh-CN" dirty="0"/>
                <a:t>The function of Arduino</a:t>
              </a:r>
            </a:p>
          </p:txBody>
        </p:sp>
        <p:sp>
          <p:nvSpPr>
            <p:cNvPr id="2" name="矩形 1">
              <a:extLst>
                <a:ext uri="{FF2B5EF4-FFF2-40B4-BE49-F238E27FC236}">
                  <a16:creationId xmlns:a16="http://schemas.microsoft.com/office/drawing/2014/main" id="{1929CFD7-2072-4C1A-979C-DFAB280BE007}"/>
                </a:ext>
              </a:extLst>
            </p:cNvPr>
            <p:cNvSpPr/>
            <p:nvPr/>
          </p:nvSpPr>
          <p:spPr>
            <a:xfrm>
              <a:off x="411061" y="360727"/>
              <a:ext cx="67111"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23B98884-BDD4-41DB-A1BB-240B6D523973}"/>
              </a:ext>
            </a:extLst>
          </p:cNvPr>
          <p:cNvGrpSpPr/>
          <p:nvPr/>
        </p:nvGrpSpPr>
        <p:grpSpPr>
          <a:xfrm>
            <a:off x="706074" y="1301692"/>
            <a:ext cx="3095537" cy="369332"/>
            <a:chOff x="706074" y="1301692"/>
            <a:chExt cx="3095537" cy="369332"/>
          </a:xfrm>
        </p:grpSpPr>
        <p:sp>
          <p:nvSpPr>
            <p:cNvPr id="15" name="文本框 14">
              <a:extLst>
                <a:ext uri="{FF2B5EF4-FFF2-40B4-BE49-F238E27FC236}">
                  <a16:creationId xmlns:a16="http://schemas.microsoft.com/office/drawing/2014/main" id="{A85939E9-18E9-4AF7-8C24-3E1D8ACAC3E9}"/>
                </a:ext>
              </a:extLst>
            </p:cNvPr>
            <p:cNvSpPr txBox="1"/>
            <p:nvPr/>
          </p:nvSpPr>
          <p:spPr>
            <a:xfrm>
              <a:off x="773185" y="1301692"/>
              <a:ext cx="3028426" cy="369332"/>
            </a:xfrm>
            <a:prstGeom prst="rect">
              <a:avLst/>
            </a:prstGeom>
            <a:noFill/>
          </p:spPr>
          <p:txBody>
            <a:bodyPr wrap="square" rtlCol="0">
              <a:spAutoFit/>
            </a:bodyPr>
            <a:lstStyle/>
            <a:p>
              <a:r>
                <a:rPr lang="en-US" altLang="zh-CN" dirty="0">
                  <a:solidFill>
                    <a:schemeClr val="bg2">
                      <a:lumMod val="75000"/>
                    </a:schemeClr>
                  </a:solidFill>
                </a:rPr>
                <a:t>Interactive software</a:t>
              </a:r>
            </a:p>
          </p:txBody>
        </p:sp>
        <p:sp>
          <p:nvSpPr>
            <p:cNvPr id="16" name="矩形 15">
              <a:extLst>
                <a:ext uri="{FF2B5EF4-FFF2-40B4-BE49-F238E27FC236}">
                  <a16:creationId xmlns:a16="http://schemas.microsoft.com/office/drawing/2014/main" id="{5B2FEE78-8383-4952-A0AC-33D08C4751FA}"/>
                </a:ext>
              </a:extLst>
            </p:cNvPr>
            <p:cNvSpPr/>
            <p:nvPr/>
          </p:nvSpPr>
          <p:spPr>
            <a:xfrm>
              <a:off x="706074" y="1301692"/>
              <a:ext cx="67111" cy="3693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a:extLst>
              <a:ext uri="{FF2B5EF4-FFF2-40B4-BE49-F238E27FC236}">
                <a16:creationId xmlns:a16="http://schemas.microsoft.com/office/drawing/2014/main" id="{9FC9D7FB-F9E6-40F7-B50B-8B83F0C3561A}"/>
              </a:ext>
            </a:extLst>
          </p:cNvPr>
          <p:cNvSpPr txBox="1"/>
          <p:nvPr/>
        </p:nvSpPr>
        <p:spPr>
          <a:xfrm>
            <a:off x="773184" y="1801671"/>
            <a:ext cx="10845567" cy="223150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chemeClr val="bg2">
                    <a:lumMod val="50000"/>
                  </a:schemeClr>
                </a:solidFill>
              </a:rPr>
              <a:t>Arduino can be used with many software, such as processing, brain-link, etc. Their cooperation can create many interesting visually interactive software or pages. Interaction with the computer is no longer limited to the mouse and keyboard. Sound, infrared, touch, pressure human motion catcher and many other facts can become the input source of the computer.</a:t>
            </a:r>
          </a:p>
        </p:txBody>
      </p:sp>
      <p:pic>
        <p:nvPicPr>
          <p:cNvPr id="10" name="图片 9">
            <a:extLst>
              <a:ext uri="{FF2B5EF4-FFF2-40B4-BE49-F238E27FC236}">
                <a16:creationId xmlns:a16="http://schemas.microsoft.com/office/drawing/2014/main" id="{1B7F0916-DFE3-43AC-8DB5-303131484227}"/>
              </a:ext>
            </a:extLst>
          </p:cNvPr>
          <p:cNvPicPr>
            <a:picLocks noChangeAspect="1"/>
          </p:cNvPicPr>
          <p:nvPr/>
        </p:nvPicPr>
        <p:blipFill rotWithShape="1">
          <a:blip r:embed="rId2">
            <a:extLst>
              <a:ext uri="{28A0092B-C50C-407E-A947-70E740481C1C}">
                <a14:useLocalDpi xmlns:a14="http://schemas.microsoft.com/office/drawing/2010/main" val="0"/>
              </a:ext>
            </a:extLst>
          </a:blip>
          <a:srcRect l="24330" r="11043" b="7783"/>
          <a:stretch/>
        </p:blipFill>
        <p:spPr>
          <a:xfrm>
            <a:off x="1188784" y="4225033"/>
            <a:ext cx="3045381" cy="1955485"/>
          </a:xfrm>
          <a:prstGeom prst="rect">
            <a:avLst/>
          </a:prstGeom>
          <a:ln>
            <a:solidFill>
              <a:schemeClr val="bg2">
                <a:lumMod val="90000"/>
              </a:schemeClr>
            </a:solidFill>
          </a:ln>
        </p:spPr>
      </p:pic>
      <p:pic>
        <p:nvPicPr>
          <p:cNvPr id="20" name="图片 19">
            <a:extLst>
              <a:ext uri="{FF2B5EF4-FFF2-40B4-BE49-F238E27FC236}">
                <a16:creationId xmlns:a16="http://schemas.microsoft.com/office/drawing/2014/main" id="{02892FEA-3627-41B4-8C37-DC9269E45B7B}"/>
              </a:ext>
            </a:extLst>
          </p:cNvPr>
          <p:cNvPicPr>
            <a:picLocks noChangeAspect="1"/>
          </p:cNvPicPr>
          <p:nvPr/>
        </p:nvPicPr>
        <p:blipFill rotWithShape="1">
          <a:blip r:embed="rId3"/>
          <a:srcRect r="15297"/>
          <a:stretch/>
        </p:blipFill>
        <p:spPr>
          <a:xfrm>
            <a:off x="4488837" y="4219662"/>
            <a:ext cx="2683750" cy="1957976"/>
          </a:xfrm>
          <a:prstGeom prst="rect">
            <a:avLst/>
          </a:prstGeom>
          <a:ln>
            <a:solidFill>
              <a:schemeClr val="bg2">
                <a:lumMod val="90000"/>
              </a:schemeClr>
            </a:solidFill>
          </a:ln>
        </p:spPr>
      </p:pic>
      <p:pic>
        <p:nvPicPr>
          <p:cNvPr id="22" name="图片 21">
            <a:extLst>
              <a:ext uri="{FF2B5EF4-FFF2-40B4-BE49-F238E27FC236}">
                <a16:creationId xmlns:a16="http://schemas.microsoft.com/office/drawing/2014/main" id="{4FA7902F-252A-4530-8DA7-8C790BA615C5}"/>
              </a:ext>
            </a:extLst>
          </p:cNvPr>
          <p:cNvPicPr>
            <a:picLocks noChangeAspect="1"/>
          </p:cNvPicPr>
          <p:nvPr/>
        </p:nvPicPr>
        <p:blipFill>
          <a:blip r:embed="rId4"/>
          <a:stretch>
            <a:fillRect/>
          </a:stretch>
        </p:blipFill>
        <p:spPr>
          <a:xfrm>
            <a:off x="7427259" y="4219662"/>
            <a:ext cx="4005159" cy="1957976"/>
          </a:xfrm>
          <a:prstGeom prst="rect">
            <a:avLst/>
          </a:prstGeom>
          <a:ln>
            <a:solidFill>
              <a:schemeClr val="bg2">
                <a:lumMod val="90000"/>
              </a:schemeClr>
            </a:solidFill>
          </a:ln>
        </p:spPr>
      </p:pic>
    </p:spTree>
    <p:extLst>
      <p:ext uri="{BB962C8B-B14F-4D97-AF65-F5344CB8AC3E}">
        <p14:creationId xmlns:p14="http://schemas.microsoft.com/office/powerpoint/2010/main" val="3240282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3958E02-74CA-466E-A77F-D9D7DF5DB421}"/>
              </a:ext>
            </a:extLst>
          </p:cNvPr>
          <p:cNvGrpSpPr/>
          <p:nvPr/>
        </p:nvGrpSpPr>
        <p:grpSpPr>
          <a:xfrm>
            <a:off x="411061" y="360727"/>
            <a:ext cx="3095537" cy="369332"/>
            <a:chOff x="411061" y="360727"/>
            <a:chExt cx="3095537" cy="369332"/>
          </a:xfrm>
        </p:grpSpPr>
        <p:sp>
          <p:nvSpPr>
            <p:cNvPr id="5" name="文本框 4">
              <a:extLst>
                <a:ext uri="{FF2B5EF4-FFF2-40B4-BE49-F238E27FC236}">
                  <a16:creationId xmlns:a16="http://schemas.microsoft.com/office/drawing/2014/main" id="{8877754D-7EDE-4AA4-A568-8F158FEC41E0}"/>
                </a:ext>
              </a:extLst>
            </p:cNvPr>
            <p:cNvSpPr txBox="1"/>
            <p:nvPr/>
          </p:nvSpPr>
          <p:spPr>
            <a:xfrm>
              <a:off x="478172" y="360727"/>
              <a:ext cx="3028426" cy="369332"/>
            </a:xfrm>
            <a:prstGeom prst="rect">
              <a:avLst/>
            </a:prstGeom>
            <a:noFill/>
          </p:spPr>
          <p:txBody>
            <a:bodyPr wrap="square" rtlCol="0">
              <a:spAutoFit/>
            </a:bodyPr>
            <a:lstStyle/>
            <a:p>
              <a:r>
                <a:rPr lang="en-US" altLang="zh-CN" dirty="0"/>
                <a:t>The choice for Arduino</a:t>
              </a:r>
            </a:p>
          </p:txBody>
        </p:sp>
        <p:sp>
          <p:nvSpPr>
            <p:cNvPr id="6" name="矩形 5">
              <a:extLst>
                <a:ext uri="{FF2B5EF4-FFF2-40B4-BE49-F238E27FC236}">
                  <a16:creationId xmlns:a16="http://schemas.microsoft.com/office/drawing/2014/main" id="{70584507-21AA-4A13-A18B-260BFE872D00}"/>
                </a:ext>
              </a:extLst>
            </p:cNvPr>
            <p:cNvSpPr/>
            <p:nvPr/>
          </p:nvSpPr>
          <p:spPr>
            <a:xfrm>
              <a:off x="411061" y="360727"/>
              <a:ext cx="67111"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56DCA13B-CA5B-41FF-9D88-A1C94E8C973D}"/>
              </a:ext>
            </a:extLst>
          </p:cNvPr>
          <p:cNvSpPr txBox="1"/>
          <p:nvPr/>
        </p:nvSpPr>
        <p:spPr>
          <a:xfrm>
            <a:off x="773184" y="904049"/>
            <a:ext cx="10921069" cy="27855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chemeClr val="bg2">
                    <a:lumMod val="50000"/>
                  </a:schemeClr>
                </a:solidFill>
              </a:rPr>
              <a:t>The official Arduino team adopted the Creative Commons license. Anyone is allowed to produce and sell copies of the Arduino development board. Therefore, there are two kinds of development boards, one is the official board, and the other is the clone board of other manufacturers. </a:t>
            </a:r>
          </a:p>
          <a:p>
            <a:pPr marL="285750" indent="-285750">
              <a:lnSpc>
                <a:spcPct val="200000"/>
              </a:lnSpc>
              <a:buFont typeface="Arial" panose="020B0604020202020204" pitchFamily="34" charset="0"/>
              <a:buChar char="•"/>
            </a:pPr>
            <a:r>
              <a:rPr lang="en-US" altLang="zh-CN" dirty="0">
                <a:solidFill>
                  <a:schemeClr val="bg2">
                    <a:lumMod val="50000"/>
                  </a:schemeClr>
                </a:solidFill>
              </a:rPr>
              <a:t>Both official boards and clone boards are legal products. </a:t>
            </a:r>
          </a:p>
          <a:p>
            <a:pPr marL="285750" indent="-285750">
              <a:lnSpc>
                <a:spcPct val="200000"/>
              </a:lnSpc>
              <a:buFont typeface="Arial" panose="020B0604020202020204" pitchFamily="34" charset="0"/>
              <a:buChar char="•"/>
            </a:pPr>
            <a:r>
              <a:rPr lang="en-US" altLang="zh-CN" dirty="0">
                <a:solidFill>
                  <a:schemeClr val="bg2">
                    <a:lumMod val="50000"/>
                  </a:schemeClr>
                </a:solidFill>
              </a:rPr>
              <a:t>The production process of the official board will be more excellent and more expensive.</a:t>
            </a:r>
          </a:p>
        </p:txBody>
      </p:sp>
      <p:pic>
        <p:nvPicPr>
          <p:cNvPr id="29" name="图片 28">
            <a:extLst>
              <a:ext uri="{FF2B5EF4-FFF2-40B4-BE49-F238E27FC236}">
                <a16:creationId xmlns:a16="http://schemas.microsoft.com/office/drawing/2014/main" id="{3CA80827-DC55-40DE-B58E-F0EE1311F8DF}"/>
              </a:ext>
            </a:extLst>
          </p:cNvPr>
          <p:cNvPicPr>
            <a:picLocks noChangeAspect="1"/>
          </p:cNvPicPr>
          <p:nvPr/>
        </p:nvPicPr>
        <p:blipFill>
          <a:blip r:embed="rId2"/>
          <a:stretch>
            <a:fillRect/>
          </a:stretch>
        </p:blipFill>
        <p:spPr>
          <a:xfrm>
            <a:off x="1200507" y="4191789"/>
            <a:ext cx="3018127" cy="1837663"/>
          </a:xfrm>
          <a:prstGeom prst="rect">
            <a:avLst/>
          </a:prstGeom>
          <a:ln>
            <a:solidFill>
              <a:schemeClr val="bg2">
                <a:lumMod val="90000"/>
              </a:schemeClr>
            </a:solidFill>
          </a:ln>
        </p:spPr>
      </p:pic>
      <p:sp>
        <p:nvSpPr>
          <p:cNvPr id="30" name="文本框 29">
            <a:extLst>
              <a:ext uri="{FF2B5EF4-FFF2-40B4-BE49-F238E27FC236}">
                <a16:creationId xmlns:a16="http://schemas.microsoft.com/office/drawing/2014/main" id="{DC276198-8231-4305-82AE-48DC8015007D}"/>
              </a:ext>
            </a:extLst>
          </p:cNvPr>
          <p:cNvSpPr txBox="1"/>
          <p:nvPr/>
        </p:nvSpPr>
        <p:spPr>
          <a:xfrm>
            <a:off x="1200507" y="6091183"/>
            <a:ext cx="3018127" cy="276999"/>
          </a:xfrm>
          <a:prstGeom prst="rect">
            <a:avLst/>
          </a:prstGeom>
          <a:noFill/>
        </p:spPr>
        <p:txBody>
          <a:bodyPr wrap="square">
            <a:spAutoFit/>
          </a:bodyPr>
          <a:lstStyle/>
          <a:p>
            <a:pPr algn="ctr"/>
            <a:r>
              <a:rPr lang="en-US" altLang="zh-CN" sz="1200" dirty="0">
                <a:solidFill>
                  <a:schemeClr val="bg2">
                    <a:lumMod val="50000"/>
                  </a:schemeClr>
                </a:solidFill>
              </a:rPr>
              <a:t>Original Italian version</a:t>
            </a:r>
            <a:endParaRPr lang="zh-CN" altLang="en-US" sz="1200" dirty="0">
              <a:solidFill>
                <a:schemeClr val="bg2">
                  <a:lumMod val="50000"/>
                </a:schemeClr>
              </a:solidFill>
            </a:endParaRPr>
          </a:p>
        </p:txBody>
      </p:sp>
      <p:pic>
        <p:nvPicPr>
          <p:cNvPr id="31" name="图片 30">
            <a:extLst>
              <a:ext uri="{FF2B5EF4-FFF2-40B4-BE49-F238E27FC236}">
                <a16:creationId xmlns:a16="http://schemas.microsoft.com/office/drawing/2014/main" id="{A865CF94-BA5B-4B80-93FC-388877C99576}"/>
              </a:ext>
            </a:extLst>
          </p:cNvPr>
          <p:cNvPicPr>
            <a:picLocks noChangeAspect="1"/>
          </p:cNvPicPr>
          <p:nvPr/>
        </p:nvPicPr>
        <p:blipFill rotWithShape="1">
          <a:blip r:embed="rId3"/>
          <a:srcRect t="859"/>
          <a:stretch/>
        </p:blipFill>
        <p:spPr>
          <a:xfrm>
            <a:off x="4449260" y="4191789"/>
            <a:ext cx="1686957" cy="1837663"/>
          </a:xfrm>
          <a:prstGeom prst="rect">
            <a:avLst/>
          </a:prstGeom>
          <a:ln>
            <a:solidFill>
              <a:schemeClr val="bg2">
                <a:lumMod val="90000"/>
              </a:schemeClr>
            </a:solidFill>
          </a:ln>
        </p:spPr>
      </p:pic>
      <p:sp>
        <p:nvSpPr>
          <p:cNvPr id="32" name="文本框 31">
            <a:extLst>
              <a:ext uri="{FF2B5EF4-FFF2-40B4-BE49-F238E27FC236}">
                <a16:creationId xmlns:a16="http://schemas.microsoft.com/office/drawing/2014/main" id="{3C0E3E87-420A-47B9-A5A7-FE91A0AA20C5}"/>
              </a:ext>
            </a:extLst>
          </p:cNvPr>
          <p:cNvSpPr txBox="1"/>
          <p:nvPr/>
        </p:nvSpPr>
        <p:spPr>
          <a:xfrm>
            <a:off x="4240780" y="6091183"/>
            <a:ext cx="2151631" cy="276999"/>
          </a:xfrm>
          <a:prstGeom prst="rect">
            <a:avLst/>
          </a:prstGeom>
          <a:noFill/>
        </p:spPr>
        <p:txBody>
          <a:bodyPr wrap="square">
            <a:spAutoFit/>
          </a:bodyPr>
          <a:lstStyle/>
          <a:p>
            <a:pPr algn="ctr"/>
            <a:r>
              <a:rPr lang="en-US" altLang="zh-CN" sz="1200" dirty="0">
                <a:solidFill>
                  <a:schemeClr val="bg2">
                    <a:lumMod val="50000"/>
                  </a:schemeClr>
                </a:solidFill>
              </a:rPr>
              <a:t>Different styles and prices</a:t>
            </a:r>
            <a:endParaRPr lang="zh-CN" altLang="en-US" sz="1200" dirty="0">
              <a:solidFill>
                <a:schemeClr val="bg2">
                  <a:lumMod val="50000"/>
                </a:schemeClr>
              </a:solidFill>
            </a:endParaRPr>
          </a:p>
        </p:txBody>
      </p:sp>
    </p:spTree>
    <p:extLst>
      <p:ext uri="{BB962C8B-B14F-4D97-AF65-F5344CB8AC3E}">
        <p14:creationId xmlns:p14="http://schemas.microsoft.com/office/powerpoint/2010/main" val="1390015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3958E02-74CA-466E-A77F-D9D7DF5DB421}"/>
              </a:ext>
            </a:extLst>
          </p:cNvPr>
          <p:cNvGrpSpPr/>
          <p:nvPr/>
        </p:nvGrpSpPr>
        <p:grpSpPr>
          <a:xfrm>
            <a:off x="411061" y="360727"/>
            <a:ext cx="3095537" cy="369332"/>
            <a:chOff x="411061" y="360727"/>
            <a:chExt cx="3095537" cy="369332"/>
          </a:xfrm>
        </p:grpSpPr>
        <p:sp>
          <p:nvSpPr>
            <p:cNvPr id="5" name="文本框 4">
              <a:extLst>
                <a:ext uri="{FF2B5EF4-FFF2-40B4-BE49-F238E27FC236}">
                  <a16:creationId xmlns:a16="http://schemas.microsoft.com/office/drawing/2014/main" id="{8877754D-7EDE-4AA4-A568-8F158FEC41E0}"/>
                </a:ext>
              </a:extLst>
            </p:cNvPr>
            <p:cNvSpPr txBox="1"/>
            <p:nvPr/>
          </p:nvSpPr>
          <p:spPr>
            <a:xfrm>
              <a:off x="478172" y="360727"/>
              <a:ext cx="3028426" cy="369332"/>
            </a:xfrm>
            <a:prstGeom prst="rect">
              <a:avLst/>
            </a:prstGeom>
            <a:noFill/>
          </p:spPr>
          <p:txBody>
            <a:bodyPr wrap="square" rtlCol="0">
              <a:spAutoFit/>
            </a:bodyPr>
            <a:lstStyle/>
            <a:p>
              <a:r>
                <a:rPr lang="en-US" altLang="zh-CN" dirty="0"/>
                <a:t>The choice for Arduino</a:t>
              </a:r>
            </a:p>
          </p:txBody>
        </p:sp>
        <p:sp>
          <p:nvSpPr>
            <p:cNvPr id="6" name="矩形 5">
              <a:extLst>
                <a:ext uri="{FF2B5EF4-FFF2-40B4-BE49-F238E27FC236}">
                  <a16:creationId xmlns:a16="http://schemas.microsoft.com/office/drawing/2014/main" id="{70584507-21AA-4A13-A18B-260BFE872D00}"/>
                </a:ext>
              </a:extLst>
            </p:cNvPr>
            <p:cNvSpPr/>
            <p:nvPr/>
          </p:nvSpPr>
          <p:spPr>
            <a:xfrm>
              <a:off x="411061" y="360727"/>
              <a:ext cx="67111"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56DCA13B-CA5B-41FF-9D88-A1C94E8C973D}"/>
              </a:ext>
            </a:extLst>
          </p:cNvPr>
          <p:cNvSpPr txBox="1"/>
          <p:nvPr/>
        </p:nvSpPr>
        <p:spPr>
          <a:xfrm>
            <a:off x="773184" y="904049"/>
            <a:ext cx="10921069" cy="27855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chemeClr val="bg2">
                    <a:lumMod val="50000"/>
                  </a:schemeClr>
                </a:solidFill>
              </a:rPr>
              <a:t>There are many types of Arduino development board, which can be roughly divided into five categories: </a:t>
            </a:r>
            <a:r>
              <a:rPr lang="en-US" altLang="zh-CN" i="1" dirty="0">
                <a:solidFill>
                  <a:schemeClr val="bg2">
                    <a:lumMod val="50000"/>
                  </a:schemeClr>
                </a:solidFill>
              </a:rPr>
              <a:t>Entry Level, Enhanced Features, Internet of Things, Education, </a:t>
            </a:r>
            <a:r>
              <a:rPr lang="en-US" altLang="zh-CN" dirty="0">
                <a:solidFill>
                  <a:schemeClr val="bg2">
                    <a:lumMod val="50000"/>
                  </a:schemeClr>
                </a:solidFill>
              </a:rPr>
              <a:t>and </a:t>
            </a:r>
            <a:r>
              <a:rPr lang="en-US" altLang="zh-CN" i="1" dirty="0">
                <a:solidFill>
                  <a:schemeClr val="bg2">
                    <a:lumMod val="50000"/>
                  </a:schemeClr>
                </a:solidFill>
              </a:rPr>
              <a:t>Retired</a:t>
            </a:r>
            <a:r>
              <a:rPr lang="en-US" altLang="zh-CN" dirty="0">
                <a:solidFill>
                  <a:schemeClr val="bg2">
                    <a:lumMod val="50000"/>
                  </a:schemeClr>
                </a:solidFill>
              </a:rPr>
              <a:t>.</a:t>
            </a:r>
          </a:p>
          <a:p>
            <a:pPr marL="285750" indent="-285750">
              <a:lnSpc>
                <a:spcPct val="200000"/>
              </a:lnSpc>
              <a:buFont typeface="Arial" panose="020B0604020202020204" pitchFamily="34" charset="0"/>
              <a:buChar char="•"/>
            </a:pPr>
            <a:r>
              <a:rPr lang="en-US" altLang="zh-CN" dirty="0">
                <a:solidFill>
                  <a:schemeClr val="bg2">
                    <a:lumMod val="50000"/>
                  </a:schemeClr>
                </a:solidFill>
              </a:rPr>
              <a:t>You can view all of them from the official website: </a:t>
            </a:r>
            <a:r>
              <a:rPr lang="en-US" altLang="zh-CN" dirty="0">
                <a:solidFill>
                  <a:schemeClr val="accent6">
                    <a:lumMod val="60000"/>
                    <a:lumOff val="40000"/>
                  </a:schemeClr>
                </a:solidFill>
              </a:rPr>
              <a:t>https://www.arduino.cc/en/Main/Products </a:t>
            </a:r>
          </a:p>
          <a:p>
            <a:pPr marL="285750" indent="-285750">
              <a:lnSpc>
                <a:spcPct val="200000"/>
              </a:lnSpc>
              <a:buFont typeface="Arial" panose="020B0604020202020204" pitchFamily="34" charset="0"/>
              <a:buChar char="•"/>
            </a:pPr>
            <a:r>
              <a:rPr lang="en-US" altLang="zh-CN" dirty="0">
                <a:solidFill>
                  <a:schemeClr val="bg2">
                    <a:lumMod val="50000"/>
                  </a:schemeClr>
                </a:solidFill>
              </a:rPr>
              <a:t>There are not much options for us, we got only Arduino UNO. We have two pieces in our hands. One is turquoise and the other is black. They are both made in China. We</a:t>
            </a:r>
            <a:r>
              <a:rPr lang="zh-CN" altLang="en-US" dirty="0">
                <a:solidFill>
                  <a:schemeClr val="bg2">
                    <a:lumMod val="50000"/>
                  </a:schemeClr>
                </a:solidFill>
              </a:rPr>
              <a:t> </a:t>
            </a:r>
            <a:r>
              <a:rPr lang="en-US" altLang="zh-CN" dirty="0">
                <a:solidFill>
                  <a:schemeClr val="bg2">
                    <a:lumMod val="50000"/>
                  </a:schemeClr>
                </a:solidFill>
              </a:rPr>
              <a:t>can</a:t>
            </a:r>
            <a:r>
              <a:rPr lang="zh-CN" altLang="en-US" dirty="0">
                <a:solidFill>
                  <a:schemeClr val="bg2">
                    <a:lumMod val="50000"/>
                  </a:schemeClr>
                </a:solidFill>
              </a:rPr>
              <a:t> </a:t>
            </a:r>
            <a:r>
              <a:rPr lang="en-US" altLang="zh-CN" dirty="0">
                <a:solidFill>
                  <a:schemeClr val="bg2">
                    <a:lumMod val="50000"/>
                  </a:schemeClr>
                </a:solidFill>
              </a:rPr>
              <a:t>easily buy them in a cheap price.</a:t>
            </a:r>
          </a:p>
        </p:txBody>
      </p:sp>
      <p:pic>
        <p:nvPicPr>
          <p:cNvPr id="4" name="图片 3">
            <a:extLst>
              <a:ext uri="{FF2B5EF4-FFF2-40B4-BE49-F238E27FC236}">
                <a16:creationId xmlns:a16="http://schemas.microsoft.com/office/drawing/2014/main" id="{85672E62-464C-4A54-BD10-6B06862C38F5}"/>
              </a:ext>
            </a:extLst>
          </p:cNvPr>
          <p:cNvPicPr>
            <a:picLocks noChangeAspect="1"/>
          </p:cNvPicPr>
          <p:nvPr/>
        </p:nvPicPr>
        <p:blipFill>
          <a:blip r:embed="rId2"/>
          <a:stretch>
            <a:fillRect/>
          </a:stretch>
        </p:blipFill>
        <p:spPr>
          <a:xfrm>
            <a:off x="1191237" y="4191040"/>
            <a:ext cx="2462314" cy="1833334"/>
          </a:xfrm>
          <a:prstGeom prst="rect">
            <a:avLst/>
          </a:prstGeom>
          <a:ln>
            <a:solidFill>
              <a:schemeClr val="bg2">
                <a:lumMod val="90000"/>
              </a:schemeClr>
            </a:solidFill>
          </a:ln>
        </p:spPr>
      </p:pic>
      <p:sp>
        <p:nvSpPr>
          <p:cNvPr id="19" name="文本框 18">
            <a:extLst>
              <a:ext uri="{FF2B5EF4-FFF2-40B4-BE49-F238E27FC236}">
                <a16:creationId xmlns:a16="http://schemas.microsoft.com/office/drawing/2014/main" id="{BF29FEE1-A9A8-401A-8A47-C1062D8623E7}"/>
              </a:ext>
            </a:extLst>
          </p:cNvPr>
          <p:cNvSpPr txBox="1"/>
          <p:nvPr/>
        </p:nvSpPr>
        <p:spPr>
          <a:xfrm>
            <a:off x="1191237" y="6086104"/>
            <a:ext cx="2462314" cy="276999"/>
          </a:xfrm>
          <a:prstGeom prst="rect">
            <a:avLst/>
          </a:prstGeom>
          <a:noFill/>
        </p:spPr>
        <p:txBody>
          <a:bodyPr wrap="square">
            <a:spAutoFit/>
          </a:bodyPr>
          <a:lstStyle/>
          <a:p>
            <a:pPr algn="ctr"/>
            <a:r>
              <a:rPr lang="en-US" altLang="zh-CN" sz="1200" dirty="0">
                <a:solidFill>
                  <a:schemeClr val="bg2">
                    <a:lumMod val="50000"/>
                  </a:schemeClr>
                </a:solidFill>
              </a:rPr>
              <a:t>Entry Level</a:t>
            </a:r>
            <a:endParaRPr lang="zh-CN" altLang="en-US" sz="1200" dirty="0">
              <a:solidFill>
                <a:schemeClr val="bg2">
                  <a:lumMod val="50000"/>
                </a:schemeClr>
              </a:solidFill>
            </a:endParaRPr>
          </a:p>
        </p:txBody>
      </p:sp>
      <p:pic>
        <p:nvPicPr>
          <p:cNvPr id="21" name="图片 20">
            <a:extLst>
              <a:ext uri="{FF2B5EF4-FFF2-40B4-BE49-F238E27FC236}">
                <a16:creationId xmlns:a16="http://schemas.microsoft.com/office/drawing/2014/main" id="{D7CDA5E8-94F4-4529-B7BE-896D5E6E4E21}"/>
              </a:ext>
            </a:extLst>
          </p:cNvPr>
          <p:cNvPicPr>
            <a:picLocks noChangeAspect="1"/>
          </p:cNvPicPr>
          <p:nvPr/>
        </p:nvPicPr>
        <p:blipFill>
          <a:blip r:embed="rId3"/>
          <a:stretch>
            <a:fillRect/>
          </a:stretch>
        </p:blipFill>
        <p:spPr>
          <a:xfrm>
            <a:off x="3817577" y="4186711"/>
            <a:ext cx="2050963" cy="1837663"/>
          </a:xfrm>
          <a:prstGeom prst="rect">
            <a:avLst/>
          </a:prstGeom>
          <a:ln>
            <a:solidFill>
              <a:schemeClr val="bg2">
                <a:lumMod val="90000"/>
              </a:schemeClr>
            </a:solidFill>
          </a:ln>
        </p:spPr>
      </p:pic>
      <p:sp>
        <p:nvSpPr>
          <p:cNvPr id="22" name="文本框 21">
            <a:extLst>
              <a:ext uri="{FF2B5EF4-FFF2-40B4-BE49-F238E27FC236}">
                <a16:creationId xmlns:a16="http://schemas.microsoft.com/office/drawing/2014/main" id="{CAA2F855-D907-4EAB-A6E8-14E21C49789D}"/>
              </a:ext>
            </a:extLst>
          </p:cNvPr>
          <p:cNvSpPr txBox="1"/>
          <p:nvPr/>
        </p:nvSpPr>
        <p:spPr>
          <a:xfrm>
            <a:off x="3817577" y="6086104"/>
            <a:ext cx="3818829" cy="276999"/>
          </a:xfrm>
          <a:prstGeom prst="rect">
            <a:avLst/>
          </a:prstGeom>
          <a:noFill/>
        </p:spPr>
        <p:txBody>
          <a:bodyPr wrap="square">
            <a:spAutoFit/>
          </a:bodyPr>
          <a:lstStyle/>
          <a:p>
            <a:pPr algn="ctr"/>
            <a:r>
              <a:rPr lang="en-US" altLang="zh-CN" sz="1200" dirty="0">
                <a:solidFill>
                  <a:schemeClr val="bg2">
                    <a:lumMod val="50000"/>
                  </a:schemeClr>
                </a:solidFill>
              </a:rPr>
              <a:t>Black UNO board we used</a:t>
            </a:r>
            <a:endParaRPr lang="zh-CN" altLang="en-US" sz="1200" dirty="0">
              <a:solidFill>
                <a:schemeClr val="bg2">
                  <a:lumMod val="50000"/>
                </a:schemeClr>
              </a:solidFill>
            </a:endParaRPr>
          </a:p>
        </p:txBody>
      </p:sp>
      <p:pic>
        <p:nvPicPr>
          <p:cNvPr id="3" name="图片 2">
            <a:extLst>
              <a:ext uri="{FF2B5EF4-FFF2-40B4-BE49-F238E27FC236}">
                <a16:creationId xmlns:a16="http://schemas.microsoft.com/office/drawing/2014/main" id="{D05B5CF9-3E31-4DE5-A3F0-81EA892F0238}"/>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23007" r="39113" b="43476"/>
          <a:stretch/>
        </p:blipFill>
        <p:spPr>
          <a:xfrm rot="16200000">
            <a:off x="5921430" y="4297847"/>
            <a:ext cx="1826112" cy="1603840"/>
          </a:xfrm>
          <a:prstGeom prst="rect">
            <a:avLst/>
          </a:prstGeom>
          <a:ln>
            <a:solidFill>
              <a:schemeClr val="bg2">
                <a:lumMod val="90000"/>
              </a:schemeClr>
            </a:solidFill>
          </a:ln>
        </p:spPr>
      </p:pic>
    </p:spTree>
    <p:extLst>
      <p:ext uri="{BB962C8B-B14F-4D97-AF65-F5344CB8AC3E}">
        <p14:creationId xmlns:p14="http://schemas.microsoft.com/office/powerpoint/2010/main" val="1459429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5819680-5144-4801-929E-B6DE8204B25B}"/>
              </a:ext>
            </a:extLst>
          </p:cNvPr>
          <p:cNvGrpSpPr/>
          <p:nvPr/>
        </p:nvGrpSpPr>
        <p:grpSpPr>
          <a:xfrm>
            <a:off x="411061" y="360727"/>
            <a:ext cx="3095537" cy="369332"/>
            <a:chOff x="411061" y="360727"/>
            <a:chExt cx="3095537" cy="369332"/>
          </a:xfrm>
        </p:grpSpPr>
        <p:sp>
          <p:nvSpPr>
            <p:cNvPr id="5" name="文本框 4">
              <a:extLst>
                <a:ext uri="{FF2B5EF4-FFF2-40B4-BE49-F238E27FC236}">
                  <a16:creationId xmlns:a16="http://schemas.microsoft.com/office/drawing/2014/main" id="{8877754D-7EDE-4AA4-A568-8F158FEC41E0}"/>
                </a:ext>
              </a:extLst>
            </p:cNvPr>
            <p:cNvSpPr txBox="1"/>
            <p:nvPr/>
          </p:nvSpPr>
          <p:spPr>
            <a:xfrm>
              <a:off x="478172" y="360727"/>
              <a:ext cx="3028426" cy="369332"/>
            </a:xfrm>
            <a:prstGeom prst="rect">
              <a:avLst/>
            </a:prstGeom>
            <a:noFill/>
          </p:spPr>
          <p:txBody>
            <a:bodyPr wrap="square" rtlCol="0">
              <a:spAutoFit/>
            </a:bodyPr>
            <a:lstStyle/>
            <a:p>
              <a:r>
                <a:rPr lang="en-US" altLang="zh-CN" dirty="0"/>
                <a:t>Connection with computer</a:t>
              </a:r>
            </a:p>
          </p:txBody>
        </p:sp>
        <p:sp>
          <p:nvSpPr>
            <p:cNvPr id="2" name="矩形 1">
              <a:extLst>
                <a:ext uri="{FF2B5EF4-FFF2-40B4-BE49-F238E27FC236}">
                  <a16:creationId xmlns:a16="http://schemas.microsoft.com/office/drawing/2014/main" id="{1929CFD7-2072-4C1A-979C-DFAB280BE007}"/>
                </a:ext>
              </a:extLst>
            </p:cNvPr>
            <p:cNvSpPr/>
            <p:nvPr/>
          </p:nvSpPr>
          <p:spPr>
            <a:xfrm>
              <a:off x="411061" y="360727"/>
              <a:ext cx="67111"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310D9BBF-ED39-410C-BDBA-5A0CA901B957}"/>
              </a:ext>
            </a:extLst>
          </p:cNvPr>
          <p:cNvGrpSpPr/>
          <p:nvPr/>
        </p:nvGrpSpPr>
        <p:grpSpPr>
          <a:xfrm>
            <a:off x="706074" y="1301692"/>
            <a:ext cx="3095537" cy="369332"/>
            <a:chOff x="706074" y="1301692"/>
            <a:chExt cx="3095537" cy="369332"/>
          </a:xfrm>
        </p:grpSpPr>
        <p:sp>
          <p:nvSpPr>
            <p:cNvPr id="9" name="文本框 8">
              <a:extLst>
                <a:ext uri="{FF2B5EF4-FFF2-40B4-BE49-F238E27FC236}">
                  <a16:creationId xmlns:a16="http://schemas.microsoft.com/office/drawing/2014/main" id="{7ED1FEEE-EF0D-46AF-92C4-A3E39EBA37B6}"/>
                </a:ext>
              </a:extLst>
            </p:cNvPr>
            <p:cNvSpPr txBox="1"/>
            <p:nvPr/>
          </p:nvSpPr>
          <p:spPr>
            <a:xfrm>
              <a:off x="773185" y="1301692"/>
              <a:ext cx="3028426" cy="369332"/>
            </a:xfrm>
            <a:prstGeom prst="rect">
              <a:avLst/>
            </a:prstGeom>
            <a:noFill/>
          </p:spPr>
          <p:txBody>
            <a:bodyPr wrap="square" rtlCol="0">
              <a:spAutoFit/>
            </a:bodyPr>
            <a:lstStyle/>
            <a:p>
              <a:r>
                <a:rPr lang="en-US" altLang="zh-CN" dirty="0">
                  <a:solidFill>
                    <a:schemeClr val="bg2">
                      <a:lumMod val="75000"/>
                    </a:schemeClr>
                  </a:solidFill>
                </a:rPr>
                <a:t>Wire</a:t>
              </a:r>
            </a:p>
          </p:txBody>
        </p:sp>
        <p:sp>
          <p:nvSpPr>
            <p:cNvPr id="10" name="矩形 9">
              <a:extLst>
                <a:ext uri="{FF2B5EF4-FFF2-40B4-BE49-F238E27FC236}">
                  <a16:creationId xmlns:a16="http://schemas.microsoft.com/office/drawing/2014/main" id="{358F8F9F-A47F-4958-8A05-08970B7BD3F2}"/>
                </a:ext>
              </a:extLst>
            </p:cNvPr>
            <p:cNvSpPr/>
            <p:nvPr/>
          </p:nvSpPr>
          <p:spPr>
            <a:xfrm>
              <a:off x="706074" y="1301692"/>
              <a:ext cx="67111" cy="3693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a:extLst>
              <a:ext uri="{FF2B5EF4-FFF2-40B4-BE49-F238E27FC236}">
                <a16:creationId xmlns:a16="http://schemas.microsoft.com/office/drawing/2014/main" id="{2A9EF37C-5A58-4677-A811-DECFB90B54B2}"/>
              </a:ext>
            </a:extLst>
          </p:cNvPr>
          <p:cNvSpPr txBox="1"/>
          <p:nvPr/>
        </p:nvSpPr>
        <p:spPr>
          <a:xfrm>
            <a:off x="773184" y="1801671"/>
            <a:ext cx="10845567" cy="5695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chemeClr val="bg2">
                    <a:lumMod val="50000"/>
                  </a:schemeClr>
                </a:solidFill>
              </a:rPr>
              <a:t>Two types of wires in our group</a:t>
            </a:r>
          </a:p>
        </p:txBody>
      </p:sp>
      <p:pic>
        <p:nvPicPr>
          <p:cNvPr id="18" name="图片 17">
            <a:extLst>
              <a:ext uri="{FF2B5EF4-FFF2-40B4-BE49-F238E27FC236}">
                <a16:creationId xmlns:a16="http://schemas.microsoft.com/office/drawing/2014/main" id="{D9191348-067A-47B4-B79C-35D37C847807}"/>
              </a:ext>
            </a:extLst>
          </p:cNvPr>
          <p:cNvPicPr>
            <a:picLocks noChangeAspect="1"/>
          </p:cNvPicPr>
          <p:nvPr/>
        </p:nvPicPr>
        <p:blipFill>
          <a:blip r:embed="rId2"/>
          <a:stretch>
            <a:fillRect/>
          </a:stretch>
        </p:blipFill>
        <p:spPr>
          <a:xfrm>
            <a:off x="1191237" y="2741463"/>
            <a:ext cx="3240000" cy="1833334"/>
          </a:xfrm>
          <a:prstGeom prst="rect">
            <a:avLst/>
          </a:prstGeom>
          <a:ln>
            <a:solidFill>
              <a:schemeClr val="bg2">
                <a:lumMod val="90000"/>
              </a:schemeClr>
            </a:solidFill>
          </a:ln>
        </p:spPr>
      </p:pic>
      <p:pic>
        <p:nvPicPr>
          <p:cNvPr id="20" name="图片 19">
            <a:extLst>
              <a:ext uri="{FF2B5EF4-FFF2-40B4-BE49-F238E27FC236}">
                <a16:creationId xmlns:a16="http://schemas.microsoft.com/office/drawing/2014/main" id="{39A56A14-112C-41E9-AAFB-92E26F40FAE1}"/>
              </a:ext>
            </a:extLst>
          </p:cNvPr>
          <p:cNvPicPr>
            <a:picLocks noChangeAspect="1"/>
          </p:cNvPicPr>
          <p:nvPr/>
        </p:nvPicPr>
        <p:blipFill rotWithShape="1">
          <a:blip r:embed="rId3"/>
          <a:srcRect t="32142" b="3059"/>
          <a:stretch/>
        </p:blipFill>
        <p:spPr>
          <a:xfrm>
            <a:off x="4854181" y="2741463"/>
            <a:ext cx="3240000" cy="1833334"/>
          </a:xfrm>
          <a:prstGeom prst="rect">
            <a:avLst/>
          </a:prstGeom>
          <a:ln>
            <a:solidFill>
              <a:schemeClr val="bg2">
                <a:lumMod val="90000"/>
              </a:schemeClr>
            </a:solidFill>
          </a:ln>
        </p:spPr>
      </p:pic>
    </p:spTree>
    <p:extLst>
      <p:ext uri="{BB962C8B-B14F-4D97-AF65-F5344CB8AC3E}">
        <p14:creationId xmlns:p14="http://schemas.microsoft.com/office/powerpoint/2010/main" val="2092009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D108F07-A2E8-4585-93F4-FE0660A56243}"/>
              </a:ext>
            </a:extLst>
          </p:cNvPr>
          <p:cNvSpPr txBox="1"/>
          <p:nvPr/>
        </p:nvSpPr>
        <p:spPr>
          <a:xfrm>
            <a:off x="773184" y="1982599"/>
            <a:ext cx="10845567" cy="167751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chemeClr val="bg2">
                    <a:lumMod val="50000"/>
                  </a:schemeClr>
                </a:solidFill>
              </a:rPr>
              <a:t>‘</a:t>
            </a:r>
            <a:r>
              <a:rPr lang="en-US" altLang="zh-CN" i="1" dirty="0">
                <a:solidFill>
                  <a:schemeClr val="bg2">
                    <a:lumMod val="50000"/>
                  </a:schemeClr>
                </a:solidFill>
              </a:rPr>
              <a:t>Arduino on </a:t>
            </a:r>
            <a:r>
              <a:rPr lang="en-US" altLang="zh-CN" i="1" dirty="0" err="1">
                <a:solidFill>
                  <a:schemeClr val="bg2">
                    <a:lumMod val="50000"/>
                  </a:schemeClr>
                </a:solidFill>
              </a:rPr>
              <a:t>comX</a:t>
            </a:r>
            <a:r>
              <a:rPr lang="en-US" altLang="zh-CN" dirty="0">
                <a:solidFill>
                  <a:schemeClr val="bg2">
                    <a:lumMod val="50000"/>
                  </a:schemeClr>
                </a:solidFill>
              </a:rPr>
              <a:t>’ is in the lower right corner of the Arduino IDE. X stands for number.</a:t>
            </a:r>
          </a:p>
          <a:p>
            <a:pPr marL="285750" indent="-285750">
              <a:lnSpc>
                <a:spcPct val="200000"/>
              </a:lnSpc>
              <a:buFont typeface="Arial" panose="020B0604020202020204" pitchFamily="34" charset="0"/>
              <a:buChar char="•"/>
            </a:pPr>
            <a:r>
              <a:rPr lang="en-US" altLang="zh-CN" dirty="0">
                <a:solidFill>
                  <a:schemeClr val="bg2">
                    <a:lumMod val="50000"/>
                  </a:schemeClr>
                </a:solidFill>
              </a:rPr>
              <a:t>Click the ‘</a:t>
            </a:r>
            <a:r>
              <a:rPr lang="zh-CN" altLang="en-US" i="1" dirty="0">
                <a:solidFill>
                  <a:schemeClr val="bg2">
                    <a:lumMod val="50000"/>
                  </a:schemeClr>
                </a:solidFill>
              </a:rPr>
              <a:t>工具</a:t>
            </a:r>
            <a:r>
              <a:rPr lang="en-US" altLang="zh-CN" i="1" dirty="0">
                <a:solidFill>
                  <a:schemeClr val="bg2">
                    <a:lumMod val="50000"/>
                  </a:schemeClr>
                </a:solidFill>
              </a:rPr>
              <a:t> – </a:t>
            </a:r>
            <a:r>
              <a:rPr lang="zh-CN" altLang="en-US" i="1" dirty="0">
                <a:solidFill>
                  <a:schemeClr val="bg2">
                    <a:lumMod val="50000"/>
                  </a:schemeClr>
                </a:solidFill>
              </a:rPr>
              <a:t>开发板</a:t>
            </a:r>
            <a:r>
              <a:rPr lang="en-US" altLang="zh-CN" dirty="0">
                <a:solidFill>
                  <a:schemeClr val="bg2">
                    <a:lumMod val="50000"/>
                  </a:schemeClr>
                </a:solidFill>
              </a:rPr>
              <a:t>’ at the toolbar and choose the Arduino type. </a:t>
            </a:r>
          </a:p>
          <a:p>
            <a:pPr marL="285750" indent="-285750">
              <a:lnSpc>
                <a:spcPct val="200000"/>
              </a:lnSpc>
              <a:buFont typeface="Arial" panose="020B0604020202020204" pitchFamily="34" charset="0"/>
              <a:buChar char="•"/>
            </a:pPr>
            <a:r>
              <a:rPr lang="en-US" altLang="zh-CN" dirty="0">
                <a:solidFill>
                  <a:schemeClr val="bg2">
                    <a:lumMod val="50000"/>
                  </a:schemeClr>
                </a:solidFill>
              </a:rPr>
              <a:t>Then select the </a:t>
            </a:r>
            <a:r>
              <a:rPr lang="en-US" altLang="zh-CN" dirty="0" err="1">
                <a:solidFill>
                  <a:schemeClr val="bg2">
                    <a:lumMod val="50000"/>
                  </a:schemeClr>
                </a:solidFill>
              </a:rPr>
              <a:t>comX</a:t>
            </a:r>
            <a:r>
              <a:rPr lang="en-US" altLang="zh-CN" dirty="0">
                <a:solidFill>
                  <a:schemeClr val="bg2">
                    <a:lumMod val="50000"/>
                  </a:schemeClr>
                </a:solidFill>
              </a:rPr>
              <a:t> in the</a:t>
            </a:r>
            <a:r>
              <a:rPr lang="zh-CN" altLang="en-US" dirty="0">
                <a:solidFill>
                  <a:schemeClr val="bg2">
                    <a:lumMod val="50000"/>
                  </a:schemeClr>
                </a:solidFill>
              </a:rPr>
              <a:t> </a:t>
            </a:r>
            <a:r>
              <a:rPr lang="en-US" altLang="zh-CN" dirty="0">
                <a:solidFill>
                  <a:schemeClr val="bg2">
                    <a:lumMod val="50000"/>
                  </a:schemeClr>
                </a:solidFill>
              </a:rPr>
              <a:t>‘</a:t>
            </a:r>
            <a:r>
              <a:rPr lang="zh-CN" altLang="en-US" i="1" dirty="0">
                <a:solidFill>
                  <a:schemeClr val="bg2">
                    <a:lumMod val="50000"/>
                  </a:schemeClr>
                </a:solidFill>
              </a:rPr>
              <a:t>工具</a:t>
            </a:r>
            <a:r>
              <a:rPr lang="en-US" altLang="zh-CN" i="1" dirty="0">
                <a:solidFill>
                  <a:schemeClr val="bg2">
                    <a:lumMod val="50000"/>
                  </a:schemeClr>
                </a:solidFill>
              </a:rPr>
              <a:t>-</a:t>
            </a:r>
            <a:r>
              <a:rPr lang="zh-CN" altLang="en-US" i="1" dirty="0">
                <a:solidFill>
                  <a:schemeClr val="bg2">
                    <a:lumMod val="50000"/>
                  </a:schemeClr>
                </a:solidFill>
              </a:rPr>
              <a:t>端口</a:t>
            </a:r>
            <a:r>
              <a:rPr lang="en-US" altLang="zh-CN" dirty="0">
                <a:solidFill>
                  <a:schemeClr val="bg2">
                    <a:lumMod val="50000"/>
                  </a:schemeClr>
                </a:solidFill>
              </a:rPr>
              <a:t>’.</a:t>
            </a:r>
            <a:r>
              <a:rPr lang="zh-CN" altLang="en-US" dirty="0">
                <a:solidFill>
                  <a:schemeClr val="bg2">
                    <a:lumMod val="50000"/>
                  </a:schemeClr>
                </a:solidFill>
              </a:rPr>
              <a:t> </a:t>
            </a:r>
            <a:endParaRPr lang="en-US" altLang="zh-CN" dirty="0">
              <a:solidFill>
                <a:schemeClr val="bg2">
                  <a:lumMod val="50000"/>
                </a:schemeClr>
              </a:solidFill>
            </a:endParaRPr>
          </a:p>
        </p:txBody>
      </p:sp>
      <p:grpSp>
        <p:nvGrpSpPr>
          <p:cNvPr id="13" name="组合 12">
            <a:extLst>
              <a:ext uri="{FF2B5EF4-FFF2-40B4-BE49-F238E27FC236}">
                <a16:creationId xmlns:a16="http://schemas.microsoft.com/office/drawing/2014/main" id="{BAF85240-46D7-4851-9233-D5F10261EA60}"/>
              </a:ext>
            </a:extLst>
          </p:cNvPr>
          <p:cNvGrpSpPr/>
          <p:nvPr/>
        </p:nvGrpSpPr>
        <p:grpSpPr>
          <a:xfrm>
            <a:off x="706074" y="1299627"/>
            <a:ext cx="4444765" cy="369332"/>
            <a:chOff x="706074" y="1301692"/>
            <a:chExt cx="4444765" cy="369332"/>
          </a:xfrm>
        </p:grpSpPr>
        <p:sp>
          <p:nvSpPr>
            <p:cNvPr id="14" name="文本框 13">
              <a:extLst>
                <a:ext uri="{FF2B5EF4-FFF2-40B4-BE49-F238E27FC236}">
                  <a16:creationId xmlns:a16="http://schemas.microsoft.com/office/drawing/2014/main" id="{94BB3D05-E5FC-47C1-B0DB-6F8D821ECBED}"/>
                </a:ext>
              </a:extLst>
            </p:cNvPr>
            <p:cNvSpPr txBox="1"/>
            <p:nvPr/>
          </p:nvSpPr>
          <p:spPr>
            <a:xfrm>
              <a:off x="773184" y="1301692"/>
              <a:ext cx="4377655" cy="369332"/>
            </a:xfrm>
            <a:prstGeom prst="rect">
              <a:avLst/>
            </a:prstGeom>
            <a:noFill/>
          </p:spPr>
          <p:txBody>
            <a:bodyPr wrap="square" rtlCol="0">
              <a:spAutoFit/>
            </a:bodyPr>
            <a:lstStyle/>
            <a:p>
              <a:r>
                <a:rPr lang="en-US" altLang="zh-CN" dirty="0">
                  <a:solidFill>
                    <a:schemeClr val="bg2">
                      <a:lumMod val="75000"/>
                    </a:schemeClr>
                  </a:solidFill>
                </a:rPr>
                <a:t>Development board and port selection</a:t>
              </a:r>
            </a:p>
          </p:txBody>
        </p:sp>
        <p:sp>
          <p:nvSpPr>
            <p:cNvPr id="15" name="矩形 14">
              <a:extLst>
                <a:ext uri="{FF2B5EF4-FFF2-40B4-BE49-F238E27FC236}">
                  <a16:creationId xmlns:a16="http://schemas.microsoft.com/office/drawing/2014/main" id="{2BEF92B0-9FD4-496F-89A6-B07683AE4216}"/>
                </a:ext>
              </a:extLst>
            </p:cNvPr>
            <p:cNvSpPr/>
            <p:nvPr/>
          </p:nvSpPr>
          <p:spPr>
            <a:xfrm>
              <a:off x="706074" y="1301692"/>
              <a:ext cx="67111" cy="3693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75819680-5144-4801-929E-B6DE8204B25B}"/>
              </a:ext>
            </a:extLst>
          </p:cNvPr>
          <p:cNvGrpSpPr/>
          <p:nvPr/>
        </p:nvGrpSpPr>
        <p:grpSpPr>
          <a:xfrm>
            <a:off x="411061" y="360727"/>
            <a:ext cx="3095537" cy="369332"/>
            <a:chOff x="411061" y="360727"/>
            <a:chExt cx="3095537" cy="369332"/>
          </a:xfrm>
        </p:grpSpPr>
        <p:sp>
          <p:nvSpPr>
            <p:cNvPr id="5" name="文本框 4">
              <a:extLst>
                <a:ext uri="{FF2B5EF4-FFF2-40B4-BE49-F238E27FC236}">
                  <a16:creationId xmlns:a16="http://schemas.microsoft.com/office/drawing/2014/main" id="{8877754D-7EDE-4AA4-A568-8F158FEC41E0}"/>
                </a:ext>
              </a:extLst>
            </p:cNvPr>
            <p:cNvSpPr txBox="1"/>
            <p:nvPr/>
          </p:nvSpPr>
          <p:spPr>
            <a:xfrm>
              <a:off x="478172" y="360727"/>
              <a:ext cx="3028426" cy="369332"/>
            </a:xfrm>
            <a:prstGeom prst="rect">
              <a:avLst/>
            </a:prstGeom>
            <a:noFill/>
          </p:spPr>
          <p:txBody>
            <a:bodyPr wrap="square" rtlCol="0">
              <a:spAutoFit/>
            </a:bodyPr>
            <a:lstStyle/>
            <a:p>
              <a:r>
                <a:rPr lang="en-US" altLang="zh-CN" dirty="0"/>
                <a:t>Connection with computer</a:t>
              </a:r>
            </a:p>
          </p:txBody>
        </p:sp>
        <p:sp>
          <p:nvSpPr>
            <p:cNvPr id="2" name="矩形 1">
              <a:extLst>
                <a:ext uri="{FF2B5EF4-FFF2-40B4-BE49-F238E27FC236}">
                  <a16:creationId xmlns:a16="http://schemas.microsoft.com/office/drawing/2014/main" id="{1929CFD7-2072-4C1A-979C-DFAB280BE007}"/>
                </a:ext>
              </a:extLst>
            </p:cNvPr>
            <p:cNvSpPr/>
            <p:nvPr/>
          </p:nvSpPr>
          <p:spPr>
            <a:xfrm>
              <a:off x="411061" y="360727"/>
              <a:ext cx="67111"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583A6B01-2F6C-4805-B99B-E6DBAB1E2D3A}"/>
              </a:ext>
            </a:extLst>
          </p:cNvPr>
          <p:cNvPicPr>
            <a:picLocks noChangeAspect="1"/>
          </p:cNvPicPr>
          <p:nvPr/>
        </p:nvPicPr>
        <p:blipFill rotWithShape="1">
          <a:blip r:embed="rId2"/>
          <a:srcRect l="919" t="862" r="1297" b="1522"/>
          <a:stretch/>
        </p:blipFill>
        <p:spPr>
          <a:xfrm>
            <a:off x="1150688" y="3907186"/>
            <a:ext cx="3280096" cy="2518780"/>
          </a:xfrm>
          <a:prstGeom prst="rect">
            <a:avLst/>
          </a:prstGeom>
          <a:ln>
            <a:solidFill>
              <a:schemeClr val="bg2">
                <a:lumMod val="90000"/>
              </a:schemeClr>
            </a:solidFill>
          </a:ln>
        </p:spPr>
      </p:pic>
      <p:sp>
        <p:nvSpPr>
          <p:cNvPr id="22" name="矩形 21">
            <a:extLst>
              <a:ext uri="{FF2B5EF4-FFF2-40B4-BE49-F238E27FC236}">
                <a16:creationId xmlns:a16="http://schemas.microsoft.com/office/drawing/2014/main" id="{16DE6C17-1BEB-494B-B62F-29BE89C99A72}"/>
              </a:ext>
            </a:extLst>
          </p:cNvPr>
          <p:cNvSpPr/>
          <p:nvPr/>
        </p:nvSpPr>
        <p:spPr>
          <a:xfrm>
            <a:off x="3447875" y="6207853"/>
            <a:ext cx="1098957" cy="35233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064EF2F2-63D8-481C-83BD-DBBB461EDB5D}"/>
              </a:ext>
            </a:extLst>
          </p:cNvPr>
          <p:cNvPicPr>
            <a:picLocks noChangeAspect="1"/>
          </p:cNvPicPr>
          <p:nvPr/>
        </p:nvPicPr>
        <p:blipFill>
          <a:blip r:embed="rId3"/>
          <a:stretch>
            <a:fillRect/>
          </a:stretch>
        </p:blipFill>
        <p:spPr>
          <a:xfrm>
            <a:off x="5089971" y="3905966"/>
            <a:ext cx="3276000" cy="2520000"/>
          </a:xfrm>
          <a:prstGeom prst="rect">
            <a:avLst/>
          </a:prstGeom>
          <a:ln>
            <a:solidFill>
              <a:schemeClr val="bg2">
                <a:lumMod val="90000"/>
              </a:schemeClr>
            </a:solidFill>
          </a:ln>
        </p:spPr>
      </p:pic>
      <p:sp>
        <p:nvSpPr>
          <p:cNvPr id="25" name="矩形 24">
            <a:extLst>
              <a:ext uri="{FF2B5EF4-FFF2-40B4-BE49-F238E27FC236}">
                <a16:creationId xmlns:a16="http://schemas.microsoft.com/office/drawing/2014/main" id="{E2BDF35C-9EDB-4F8E-9161-67ECB129D865}"/>
              </a:ext>
            </a:extLst>
          </p:cNvPr>
          <p:cNvSpPr/>
          <p:nvPr/>
        </p:nvSpPr>
        <p:spPr>
          <a:xfrm>
            <a:off x="5629014" y="4900569"/>
            <a:ext cx="1098957" cy="35233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348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4E5E3B4-A3AC-454A-A435-425F29748B1E}"/>
              </a:ext>
            </a:extLst>
          </p:cNvPr>
          <p:cNvGrpSpPr/>
          <p:nvPr/>
        </p:nvGrpSpPr>
        <p:grpSpPr>
          <a:xfrm>
            <a:off x="704676" y="1299379"/>
            <a:ext cx="11258026" cy="369332"/>
            <a:chOff x="411060" y="3059668"/>
            <a:chExt cx="11258026" cy="369332"/>
          </a:xfrm>
        </p:grpSpPr>
        <p:sp>
          <p:nvSpPr>
            <p:cNvPr id="6" name="文本框 5">
              <a:extLst>
                <a:ext uri="{FF2B5EF4-FFF2-40B4-BE49-F238E27FC236}">
                  <a16:creationId xmlns:a16="http://schemas.microsoft.com/office/drawing/2014/main" id="{B6AB8A03-5353-4101-9776-ECEC87AAAD91}"/>
                </a:ext>
              </a:extLst>
            </p:cNvPr>
            <p:cNvSpPr txBox="1"/>
            <p:nvPr/>
          </p:nvSpPr>
          <p:spPr>
            <a:xfrm>
              <a:off x="478172" y="3059668"/>
              <a:ext cx="11190914" cy="369332"/>
            </a:xfrm>
            <a:prstGeom prst="rect">
              <a:avLst/>
            </a:prstGeom>
            <a:noFill/>
          </p:spPr>
          <p:txBody>
            <a:bodyPr wrap="square" rtlCol="0">
              <a:spAutoFit/>
            </a:bodyPr>
            <a:lstStyle/>
            <a:p>
              <a:r>
                <a:rPr lang="en-US" altLang="zh-CN" dirty="0">
                  <a:solidFill>
                    <a:schemeClr val="bg2">
                      <a:lumMod val="75000"/>
                    </a:schemeClr>
                  </a:solidFill>
                </a:rPr>
                <a:t>Circuit drawing at: https://www.tinkercad.com/dashboard</a:t>
              </a:r>
            </a:p>
          </p:txBody>
        </p:sp>
        <p:sp>
          <p:nvSpPr>
            <p:cNvPr id="7" name="矩形 6">
              <a:extLst>
                <a:ext uri="{FF2B5EF4-FFF2-40B4-BE49-F238E27FC236}">
                  <a16:creationId xmlns:a16="http://schemas.microsoft.com/office/drawing/2014/main" id="{4359B99A-4464-4D9A-96B1-D69D0B7E97BB}"/>
                </a:ext>
              </a:extLst>
            </p:cNvPr>
            <p:cNvSpPr/>
            <p:nvPr/>
          </p:nvSpPr>
          <p:spPr>
            <a:xfrm>
              <a:off x="411060" y="3059668"/>
              <a:ext cx="67111" cy="3693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75000"/>
                  </a:schemeClr>
                </a:solidFill>
              </a:endParaRPr>
            </a:p>
          </p:txBody>
        </p:sp>
      </p:grpSp>
      <p:grpSp>
        <p:nvGrpSpPr>
          <p:cNvPr id="8" name="组合 7">
            <a:extLst>
              <a:ext uri="{FF2B5EF4-FFF2-40B4-BE49-F238E27FC236}">
                <a16:creationId xmlns:a16="http://schemas.microsoft.com/office/drawing/2014/main" id="{9ACD93BB-CFCB-4ED2-B0A1-57CD2298605A}"/>
              </a:ext>
            </a:extLst>
          </p:cNvPr>
          <p:cNvGrpSpPr/>
          <p:nvPr/>
        </p:nvGrpSpPr>
        <p:grpSpPr>
          <a:xfrm>
            <a:off x="704676" y="1916668"/>
            <a:ext cx="11258026" cy="369332"/>
            <a:chOff x="411060" y="3059668"/>
            <a:chExt cx="11258026" cy="369332"/>
          </a:xfrm>
        </p:grpSpPr>
        <p:sp>
          <p:nvSpPr>
            <p:cNvPr id="9" name="文本框 8">
              <a:extLst>
                <a:ext uri="{FF2B5EF4-FFF2-40B4-BE49-F238E27FC236}">
                  <a16:creationId xmlns:a16="http://schemas.microsoft.com/office/drawing/2014/main" id="{04307573-7BA6-4379-B5B3-9D1AB5F93E5C}"/>
                </a:ext>
              </a:extLst>
            </p:cNvPr>
            <p:cNvSpPr txBox="1"/>
            <p:nvPr/>
          </p:nvSpPr>
          <p:spPr>
            <a:xfrm>
              <a:off x="478172" y="3059668"/>
              <a:ext cx="11190914" cy="369332"/>
            </a:xfrm>
            <a:prstGeom prst="rect">
              <a:avLst/>
            </a:prstGeom>
            <a:noFill/>
          </p:spPr>
          <p:txBody>
            <a:bodyPr wrap="square" rtlCol="0">
              <a:spAutoFit/>
            </a:bodyPr>
            <a:lstStyle/>
            <a:p>
              <a:r>
                <a:rPr lang="en-US" altLang="zh-CN" dirty="0">
                  <a:solidFill>
                    <a:schemeClr val="bg2">
                      <a:lumMod val="75000"/>
                    </a:schemeClr>
                  </a:solidFill>
                </a:rPr>
                <a:t>Recommendations for Color-Ring-Resistance calculation:</a:t>
              </a:r>
              <a:r>
                <a:rPr lang="zh-CN" altLang="en-US" dirty="0">
                  <a:solidFill>
                    <a:schemeClr val="bg2">
                      <a:lumMod val="75000"/>
                    </a:schemeClr>
                  </a:solidFill>
                </a:rPr>
                <a:t> </a:t>
              </a:r>
              <a:r>
                <a:rPr lang="en-US" altLang="zh-CN" dirty="0">
                  <a:solidFill>
                    <a:schemeClr val="bg2">
                      <a:lumMod val="75000"/>
                    </a:schemeClr>
                  </a:solidFill>
                </a:rPr>
                <a:t>http://www.elecfans.com/tools/</a:t>
              </a:r>
            </a:p>
          </p:txBody>
        </p:sp>
        <p:sp>
          <p:nvSpPr>
            <p:cNvPr id="10" name="矩形 9">
              <a:extLst>
                <a:ext uri="{FF2B5EF4-FFF2-40B4-BE49-F238E27FC236}">
                  <a16:creationId xmlns:a16="http://schemas.microsoft.com/office/drawing/2014/main" id="{E2B19BAD-46D1-491A-99B5-950D04C8592D}"/>
                </a:ext>
              </a:extLst>
            </p:cNvPr>
            <p:cNvSpPr/>
            <p:nvPr/>
          </p:nvSpPr>
          <p:spPr>
            <a:xfrm>
              <a:off x="411060" y="3059668"/>
              <a:ext cx="67111" cy="3693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75000"/>
                  </a:schemeClr>
                </a:solidFill>
              </a:endParaRPr>
            </a:p>
          </p:txBody>
        </p:sp>
      </p:grpSp>
      <p:grpSp>
        <p:nvGrpSpPr>
          <p:cNvPr id="11" name="组合 10">
            <a:extLst>
              <a:ext uri="{FF2B5EF4-FFF2-40B4-BE49-F238E27FC236}">
                <a16:creationId xmlns:a16="http://schemas.microsoft.com/office/drawing/2014/main" id="{0F6CD10F-EDA8-4588-AF30-19EE959F869A}"/>
              </a:ext>
            </a:extLst>
          </p:cNvPr>
          <p:cNvGrpSpPr/>
          <p:nvPr/>
        </p:nvGrpSpPr>
        <p:grpSpPr>
          <a:xfrm>
            <a:off x="411061" y="360727"/>
            <a:ext cx="3095537" cy="369332"/>
            <a:chOff x="411061" y="360727"/>
            <a:chExt cx="3095537" cy="369332"/>
          </a:xfrm>
        </p:grpSpPr>
        <p:sp>
          <p:nvSpPr>
            <p:cNvPr id="12" name="文本框 11">
              <a:extLst>
                <a:ext uri="{FF2B5EF4-FFF2-40B4-BE49-F238E27FC236}">
                  <a16:creationId xmlns:a16="http://schemas.microsoft.com/office/drawing/2014/main" id="{2A010CD4-65E5-425F-9445-284D9B14F94C}"/>
                </a:ext>
              </a:extLst>
            </p:cNvPr>
            <p:cNvSpPr txBox="1"/>
            <p:nvPr/>
          </p:nvSpPr>
          <p:spPr>
            <a:xfrm>
              <a:off x="478172" y="360727"/>
              <a:ext cx="3028426" cy="369332"/>
            </a:xfrm>
            <a:prstGeom prst="rect">
              <a:avLst/>
            </a:prstGeom>
            <a:noFill/>
          </p:spPr>
          <p:txBody>
            <a:bodyPr wrap="square" rtlCol="0">
              <a:spAutoFit/>
            </a:bodyPr>
            <a:lstStyle/>
            <a:p>
              <a:r>
                <a:rPr lang="en-US" altLang="zh-CN" dirty="0"/>
                <a:t>Web</a:t>
              </a:r>
            </a:p>
          </p:txBody>
        </p:sp>
        <p:sp>
          <p:nvSpPr>
            <p:cNvPr id="13" name="矩形 12">
              <a:extLst>
                <a:ext uri="{FF2B5EF4-FFF2-40B4-BE49-F238E27FC236}">
                  <a16:creationId xmlns:a16="http://schemas.microsoft.com/office/drawing/2014/main" id="{1A9B9169-CDFD-4356-832D-0BDF45A6CBC6}"/>
                </a:ext>
              </a:extLst>
            </p:cNvPr>
            <p:cNvSpPr/>
            <p:nvPr/>
          </p:nvSpPr>
          <p:spPr>
            <a:xfrm>
              <a:off x="411061" y="360727"/>
              <a:ext cx="67111"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68333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560</Words>
  <Application>Microsoft Office PowerPoint</Application>
  <PresentationFormat>宽屏</PresentationFormat>
  <Paragraphs>38</Paragraphs>
  <Slides>9</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9</vt:i4>
      </vt:variant>
    </vt:vector>
  </HeadingPairs>
  <TitlesOfParts>
    <vt:vector size="13"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Candy Bat</dc:creator>
  <cp:lastModifiedBy>Candy Bat</cp:lastModifiedBy>
  <cp:revision>164</cp:revision>
  <dcterms:created xsi:type="dcterms:W3CDTF">2021-10-03T12:38:03Z</dcterms:created>
  <dcterms:modified xsi:type="dcterms:W3CDTF">2021-10-04T03:51:01Z</dcterms:modified>
</cp:coreProperties>
</file>